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7" r:id="rId5"/>
    <p:sldId id="259" r:id="rId6"/>
    <p:sldId id="260" r:id="rId7"/>
    <p:sldId id="262" r:id="rId8"/>
    <p:sldId id="261"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22"/>
    <a:srgbClr val="93ABC7"/>
    <a:srgbClr val="95ACC9"/>
    <a:srgbClr val="17191F"/>
    <a:srgbClr val="272C35"/>
    <a:srgbClr val="272E36"/>
    <a:srgbClr val="5E6B80"/>
    <a:srgbClr val="51586A"/>
    <a:srgbClr val="474D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87"/>
    <p:restoredTop sz="96327"/>
  </p:normalViewPr>
  <p:slideViewPr>
    <p:cSldViewPr snapToGrid="0" snapToObjects="1">
      <p:cViewPr>
        <p:scale>
          <a:sx n="70" d="100"/>
          <a:sy n="70" d="100"/>
        </p:scale>
        <p:origin x="-448" y="2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5554F-5DBA-7C4A-B174-6BA63C6303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5FCBEC-D4BD-7B46-B957-34E11A1301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0FEE578-9A65-DE48-8ED0-A8BA2A68B901}"/>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5" name="Footer Placeholder 4">
            <a:extLst>
              <a:ext uri="{FF2B5EF4-FFF2-40B4-BE49-F238E27FC236}">
                <a16:creationId xmlns:a16="http://schemas.microsoft.com/office/drawing/2014/main" xmlns="" id="{604A995F-CECB-AF42-B8CE-BACC5A702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3E2BFD-2E49-AD40-9124-48D6AC238B91}"/>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402146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0D79D-EBCB-5D44-BB70-A64301AC5D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962FFF0-A59A-B240-B1DF-3E29F7582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4438C0-859B-7C42-96E7-C6AFE46873B4}"/>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5" name="Footer Placeholder 4">
            <a:extLst>
              <a:ext uri="{FF2B5EF4-FFF2-40B4-BE49-F238E27FC236}">
                <a16:creationId xmlns:a16="http://schemas.microsoft.com/office/drawing/2014/main" xmlns="" id="{180122F6-D292-1344-95A6-4A2FD3A39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AB04FC-4E89-8248-91DC-2536214CA67B}"/>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377350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958B10-2BA9-1A44-94DA-803995F7D3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FF9105-C1A7-8846-ABF5-E390EFA37F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B7B9DA-BAB3-694A-942F-C7D6603D6504}"/>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5" name="Footer Placeholder 4">
            <a:extLst>
              <a:ext uri="{FF2B5EF4-FFF2-40B4-BE49-F238E27FC236}">
                <a16:creationId xmlns:a16="http://schemas.microsoft.com/office/drawing/2014/main" xmlns="" id="{ABD233B4-359E-384E-840F-ADCB0D8E5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1C8428-E8DA-9640-95F7-38F11BCFE3B7}"/>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266105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A2825-82F1-524F-BE51-DF9BAE7EF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2F7DDD-1160-EF47-BF21-4E0764D8E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923F23-D296-0C4C-A458-855E982B040E}"/>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5" name="Footer Placeholder 4">
            <a:extLst>
              <a:ext uri="{FF2B5EF4-FFF2-40B4-BE49-F238E27FC236}">
                <a16:creationId xmlns:a16="http://schemas.microsoft.com/office/drawing/2014/main" xmlns="" id="{A6FEFDDF-7EEC-1542-9740-C150A6E2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F4C081-4422-9043-87B5-7C5C94694BBB}"/>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7465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D8FEA-7470-9E45-A1F2-4DCBC1189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FB6B451-056A-E243-B759-064A5411B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216231-6C6C-9D4A-AB19-E4E6B756286B}"/>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5" name="Footer Placeholder 4">
            <a:extLst>
              <a:ext uri="{FF2B5EF4-FFF2-40B4-BE49-F238E27FC236}">
                <a16:creationId xmlns:a16="http://schemas.microsoft.com/office/drawing/2014/main" xmlns="" id="{CA381AF0-639F-2B4B-BABF-44E4B2748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4B4A82-7883-B649-BE56-2FBA541AAC32}"/>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279635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906C3-540F-4F40-8C59-517891A2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8A60DA1-73B7-9C4C-869C-8480E0CBD8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CE6FD69-BB07-234C-8A15-E2AAA4FDF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39504BA-B98A-B140-8761-E86006ACC4BA}"/>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6" name="Footer Placeholder 5">
            <a:extLst>
              <a:ext uri="{FF2B5EF4-FFF2-40B4-BE49-F238E27FC236}">
                <a16:creationId xmlns:a16="http://schemas.microsoft.com/office/drawing/2014/main" xmlns="" id="{A79A0314-72B0-8B45-B9E7-FB81A2223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62DE41-93D9-D94B-835B-3C7E57C7F6D1}"/>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151231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7AECD-2A7F-B04C-9B1B-DECE1FC46D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BBBAB98-29B4-0143-AF5D-A06694972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A09557-DBF2-774F-9A40-3F6DD5F50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C73FBB3-178C-274E-9C52-9A5269DC8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FAE685-6CBC-304F-ADED-2FC3BB77AE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B233851-A8E1-1140-A32E-54E2C9E85F14}"/>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8" name="Footer Placeholder 7">
            <a:extLst>
              <a:ext uri="{FF2B5EF4-FFF2-40B4-BE49-F238E27FC236}">
                <a16:creationId xmlns:a16="http://schemas.microsoft.com/office/drawing/2014/main" xmlns="" id="{C6D9C660-B54F-804A-AA28-0F1DDE5B9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68ADE7-DC17-7C44-AD2F-5B60F247B7FF}"/>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55895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D48F0-9768-644A-905E-3B33D0069C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4A98399-E5DC-B949-A53F-C3FDAF9874DC}"/>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4" name="Footer Placeholder 3">
            <a:extLst>
              <a:ext uri="{FF2B5EF4-FFF2-40B4-BE49-F238E27FC236}">
                <a16:creationId xmlns:a16="http://schemas.microsoft.com/office/drawing/2014/main" xmlns="" id="{0D5B5DEF-4870-1F46-8AC3-D5BB44E2C5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190F77-79CD-6A4B-B3DF-FCA2970A11E2}"/>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164801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77E7F5-CFFF-244F-BC00-315C0499A9C3}"/>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3" name="Footer Placeholder 2">
            <a:extLst>
              <a:ext uri="{FF2B5EF4-FFF2-40B4-BE49-F238E27FC236}">
                <a16:creationId xmlns:a16="http://schemas.microsoft.com/office/drawing/2014/main" xmlns="" id="{C7EE106D-0F9A-7C45-B41A-61FE9D46A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BC04DF3-AF22-7B48-9315-35C0EECB7E3B}"/>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370158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D21D7-5823-D344-951A-7ED4ADD32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C860646-3053-434E-84E4-EBCFE2D04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03F4A40-89D5-7A46-B426-B7A68AF6D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F528307-0DFC-9E44-9106-D41AF1DC7FDF}"/>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6" name="Footer Placeholder 5">
            <a:extLst>
              <a:ext uri="{FF2B5EF4-FFF2-40B4-BE49-F238E27FC236}">
                <a16:creationId xmlns:a16="http://schemas.microsoft.com/office/drawing/2014/main" xmlns="" id="{A5B3B9CE-7BD2-644A-812F-4ECB2B84C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EA739F-54F2-984F-B96B-2ED361513369}"/>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338099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00521-0DE5-544F-B43A-46DC4CC3D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15BBEE9-1D37-654B-8E6F-C4343A7DF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AB3F48-F804-5546-A1FB-31804A0BD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6C5A6B-6747-D948-A101-33E2C680D0B7}"/>
              </a:ext>
            </a:extLst>
          </p:cNvPr>
          <p:cNvSpPr>
            <a:spLocks noGrp="1"/>
          </p:cNvSpPr>
          <p:nvPr>
            <p:ph type="dt" sz="half" idx="10"/>
          </p:nvPr>
        </p:nvSpPr>
        <p:spPr/>
        <p:txBody>
          <a:bodyPr/>
          <a:lstStyle/>
          <a:p>
            <a:fld id="{370D2BD7-14C5-1B44-A9CC-A885E8FB9124}" type="datetimeFigureOut">
              <a:rPr lang="en-US" smtClean="0"/>
              <a:pPr/>
              <a:t>11/3/2022</a:t>
            </a:fld>
            <a:endParaRPr lang="en-US"/>
          </a:p>
        </p:txBody>
      </p:sp>
      <p:sp>
        <p:nvSpPr>
          <p:cNvPr id="6" name="Footer Placeholder 5">
            <a:extLst>
              <a:ext uri="{FF2B5EF4-FFF2-40B4-BE49-F238E27FC236}">
                <a16:creationId xmlns:a16="http://schemas.microsoft.com/office/drawing/2014/main" xmlns="" id="{6EC23DF5-8E7D-DE44-8D43-453599592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40FC41-8F55-A045-BE6C-E8BA1C82A155}"/>
              </a:ext>
            </a:extLst>
          </p:cNvPr>
          <p:cNvSpPr>
            <a:spLocks noGrp="1"/>
          </p:cNvSpPr>
          <p:nvPr>
            <p:ph type="sldNum" sz="quarter" idx="12"/>
          </p:nvPr>
        </p:nvSpPr>
        <p:spPr/>
        <p:txBody>
          <a:body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421787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5000"/>
              </a:schemeClr>
            </a:gs>
            <a:gs pos="100000">
              <a:schemeClr val="bg2">
                <a:lumMod val="10000"/>
              </a:schemeClr>
            </a:gs>
          </a:gsLst>
          <a:lin ang="60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294CD7-F7D7-CA4E-8955-2C7D3AB9F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F2B314-E364-C04E-BBBB-90C3253F9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568EC-3E9F-2D4D-997F-8B5962BB9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D2BD7-14C5-1B44-A9CC-A885E8FB9124}" type="datetimeFigureOut">
              <a:rPr lang="en-US" smtClean="0"/>
              <a:pPr/>
              <a:t>11/3/2022</a:t>
            </a:fld>
            <a:endParaRPr lang="en-US"/>
          </a:p>
        </p:txBody>
      </p:sp>
      <p:sp>
        <p:nvSpPr>
          <p:cNvPr id="5" name="Footer Placeholder 4">
            <a:extLst>
              <a:ext uri="{FF2B5EF4-FFF2-40B4-BE49-F238E27FC236}">
                <a16:creationId xmlns:a16="http://schemas.microsoft.com/office/drawing/2014/main" xmlns="" id="{4E7450F5-F3BE-A84D-A7FD-4D315275C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882DB82-9CC8-E847-996B-9AC51AAB3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E1971-9DE4-B04F-B3B1-3F985F637225}" type="slidenum">
              <a:rPr lang="en-US" smtClean="0"/>
              <a:pPr/>
              <a:t>‹Nº›</a:t>
            </a:fld>
            <a:endParaRPr lang="en-US"/>
          </a:p>
        </p:txBody>
      </p:sp>
    </p:spTree>
    <p:extLst>
      <p:ext uri="{BB962C8B-B14F-4D97-AF65-F5344CB8AC3E}">
        <p14:creationId xmlns:p14="http://schemas.microsoft.com/office/powerpoint/2010/main" xmlns="" val="41154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portal.socio.gs/html/movil/GrupoSalinas/innovadoresGS2021/aprendeInnova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extBox 5">
            <a:extLst>
              <a:ext uri="{FF2B5EF4-FFF2-40B4-BE49-F238E27FC236}">
                <a16:creationId xmlns:a16="http://schemas.microsoft.com/office/drawing/2014/main" xmlns="" id="{F5C63925-B198-BB45-AA97-16C8D6734922}"/>
              </a:ext>
            </a:extLst>
          </p:cNvPr>
          <p:cNvSpPr txBox="1"/>
          <p:nvPr/>
        </p:nvSpPr>
        <p:spPr>
          <a:xfrm>
            <a:off x="3468074" y="4445662"/>
            <a:ext cx="5255852" cy="523220"/>
          </a:xfrm>
          <a:prstGeom prst="rect">
            <a:avLst/>
          </a:prstGeom>
          <a:noFill/>
        </p:spPr>
        <p:txBody>
          <a:bodyPr wrap="square" rtlCol="0">
            <a:spAutoFit/>
          </a:bodyPr>
          <a:lstStyle/>
          <a:p>
            <a:r>
              <a:rPr lang="en-US" sz="2800" b="1" dirty="0" err="1">
                <a:solidFill>
                  <a:srgbClr val="FFC000"/>
                </a:solidFill>
                <a:latin typeface="Arial" pitchFamily="34" charset="0"/>
                <a:cs typeface="Arial" pitchFamily="34" charset="0"/>
              </a:rPr>
              <a:t>Guía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para</a:t>
            </a:r>
            <a:r>
              <a:rPr lang="en-US" sz="2800" dirty="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presentar</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tu</a:t>
            </a:r>
            <a:r>
              <a:rPr lang="en-US" sz="2800" dirty="0" smtClean="0">
                <a:solidFill>
                  <a:schemeClr val="bg1"/>
                </a:solidFill>
                <a:latin typeface="Arial" pitchFamily="34" charset="0"/>
                <a:cs typeface="Arial" pitchFamily="34" charset="0"/>
              </a:rPr>
              <a:t> </a:t>
            </a:r>
            <a:r>
              <a:rPr lang="en-US" sz="2800" dirty="0">
                <a:solidFill>
                  <a:schemeClr val="bg1"/>
                </a:solidFill>
                <a:latin typeface="Arial" pitchFamily="34" charset="0"/>
                <a:cs typeface="Arial" pitchFamily="34" charset="0"/>
              </a:rPr>
              <a:t>proyecto </a:t>
            </a:r>
          </a:p>
        </p:txBody>
      </p:sp>
      <p:pic>
        <p:nvPicPr>
          <p:cNvPr id="3" name="Picture 2" descr="A picture containing room, drawing&#10;&#10;Description automatically generated">
            <a:extLst>
              <a:ext uri="{FF2B5EF4-FFF2-40B4-BE49-F238E27FC236}">
                <a16:creationId xmlns:a16="http://schemas.microsoft.com/office/drawing/2014/main" xmlns="" id="{DAE684D4-BAED-2344-84BF-D86E0D56E260}"/>
              </a:ext>
            </a:extLst>
          </p:cNvPr>
          <p:cNvPicPr>
            <a:picLocks noChangeAspect="1"/>
          </p:cNvPicPr>
          <p:nvPr/>
        </p:nvPicPr>
        <p:blipFill>
          <a:blip r:embed="rId2">
            <a:duotone>
              <a:schemeClr val="bg2">
                <a:shade val="45000"/>
                <a:satMod val="135000"/>
              </a:schemeClr>
              <a:prstClr val="white"/>
            </a:duotone>
          </a:blip>
          <a:stretch>
            <a:fillRect/>
          </a:stretch>
        </p:blipFill>
        <p:spPr>
          <a:xfrm>
            <a:off x="5690758" y="3368477"/>
            <a:ext cx="912085" cy="912085"/>
          </a:xfrm>
          <a:prstGeom prst="rect">
            <a:avLst/>
          </a:prstGeom>
        </p:spPr>
      </p:pic>
      <p:pic>
        <p:nvPicPr>
          <p:cNvPr id="4" name="Picture 3">
            <a:extLst>
              <a:ext uri="{FF2B5EF4-FFF2-40B4-BE49-F238E27FC236}">
                <a16:creationId xmlns:a16="http://schemas.microsoft.com/office/drawing/2014/main" xmlns="" id="{068BAA6B-810C-244F-8704-C637885A5C37}"/>
              </a:ext>
            </a:extLst>
          </p:cNvPr>
          <p:cNvPicPr>
            <a:picLocks noChangeAspect="1"/>
          </p:cNvPicPr>
          <p:nvPr/>
        </p:nvPicPr>
        <p:blipFill>
          <a:blip r:embed="rId3">
            <a:lum contrast="-10000"/>
          </a:blip>
          <a:stretch>
            <a:fillRect/>
          </a:stretch>
        </p:blipFill>
        <p:spPr>
          <a:xfrm>
            <a:off x="2286000" y="1838375"/>
            <a:ext cx="7620000" cy="952500"/>
          </a:xfrm>
          <a:prstGeom prst="rect">
            <a:avLst/>
          </a:prstGeom>
        </p:spPr>
      </p:pic>
    </p:spTree>
    <p:extLst>
      <p:ext uri="{BB962C8B-B14F-4D97-AF65-F5344CB8AC3E}">
        <p14:creationId xmlns:p14="http://schemas.microsoft.com/office/powerpoint/2010/main" xmlns="" val="365102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5">
            <a:extLst>
              <a:ext uri="{FF2B5EF4-FFF2-40B4-BE49-F238E27FC236}">
                <a16:creationId xmlns:a16="http://schemas.microsoft.com/office/drawing/2014/main" xmlns="" id="{AACE337A-CE30-C249-A4D3-1DBE860661E9}"/>
              </a:ext>
            </a:extLst>
          </p:cNvPr>
          <p:cNvSpPr txBox="1"/>
          <p:nvPr/>
        </p:nvSpPr>
        <p:spPr>
          <a:xfrm>
            <a:off x="1028700" y="1505422"/>
            <a:ext cx="10083799" cy="1269578"/>
          </a:xfrm>
          <a:prstGeom prst="rect">
            <a:avLst/>
          </a:prstGeom>
          <a:noFill/>
        </p:spPr>
        <p:txBody>
          <a:bodyPr wrap="square" rtlCol="0">
            <a:spAutoFit/>
          </a:bodyPr>
          <a:lstStyle/>
          <a:p>
            <a:pPr>
              <a:lnSpc>
                <a:spcPct val="150000"/>
              </a:lnSpc>
            </a:pPr>
            <a:r>
              <a:rPr lang="es-ES" sz="1700" dirty="0">
                <a:solidFill>
                  <a:schemeClr val="bg1"/>
                </a:solidFill>
                <a:latin typeface="Arial"/>
                <a:cs typeface="Arial"/>
              </a:rPr>
              <a:t>Debido a las precondiciones </a:t>
            </a:r>
            <a:r>
              <a:rPr lang="es-ES" sz="1700" dirty="0" smtClean="0">
                <a:solidFill>
                  <a:schemeClr val="bg1"/>
                </a:solidFill>
                <a:latin typeface="Arial"/>
                <a:cs typeface="Arial"/>
              </a:rPr>
              <a:t>existentes, </a:t>
            </a:r>
            <a:r>
              <a:rPr lang="es-ES" sz="1700" dirty="0">
                <a:solidFill>
                  <a:schemeClr val="bg1"/>
                </a:solidFill>
                <a:latin typeface="Arial"/>
                <a:cs typeface="Arial"/>
              </a:rPr>
              <a:t>determinamos que debemos enfocarnos en la causa raíz principal y la que tendrá un mayor impacto en la solución del problema.</a:t>
            </a:r>
          </a:p>
          <a:p>
            <a:pPr>
              <a:lnSpc>
                <a:spcPct val="150000"/>
              </a:lnSpc>
            </a:pPr>
            <a:endParaRPr lang="en-US" sz="1700" dirty="0">
              <a:solidFill>
                <a:schemeClr val="bg1"/>
              </a:solidFill>
              <a:latin typeface="Arial"/>
              <a:cs typeface="Arial"/>
            </a:endParaRPr>
          </a:p>
        </p:txBody>
      </p:sp>
      <p:sp>
        <p:nvSpPr>
          <p:cNvPr id="16" name="TextBox 5">
            <a:extLst>
              <a:ext uri="{FF2B5EF4-FFF2-40B4-BE49-F238E27FC236}">
                <a16:creationId xmlns:a16="http://schemas.microsoft.com/office/drawing/2014/main" xmlns="" id="{AACE337A-CE30-C249-A4D3-1DBE860661E9}"/>
              </a:ext>
            </a:extLst>
          </p:cNvPr>
          <p:cNvSpPr txBox="1"/>
          <p:nvPr/>
        </p:nvSpPr>
        <p:spPr>
          <a:xfrm>
            <a:off x="2398421" y="4620612"/>
            <a:ext cx="6349124" cy="2419124"/>
          </a:xfrm>
          <a:prstGeom prst="rect">
            <a:avLst/>
          </a:prstGeom>
          <a:noFill/>
        </p:spPr>
        <p:txBody>
          <a:bodyPr wrap="square" rtlCol="0">
            <a:spAutoFit/>
          </a:bodyPr>
          <a:lstStyle/>
          <a:p>
            <a:pPr>
              <a:lnSpc>
                <a:spcPct val="140000"/>
              </a:lnSpc>
            </a:pPr>
            <a:r>
              <a:rPr lang="es-ES" dirty="0" smtClean="0">
                <a:solidFill>
                  <a:schemeClr val="bg1"/>
                </a:solidFill>
                <a:latin typeface="Arial"/>
                <a:cs typeface="Arial"/>
              </a:rPr>
              <a:t>Generar un </a:t>
            </a:r>
            <a:r>
              <a:rPr lang="es-ES" b="1" dirty="0" smtClean="0">
                <a:solidFill>
                  <a:schemeClr val="bg1"/>
                </a:solidFill>
                <a:latin typeface="Arial"/>
                <a:cs typeface="Arial"/>
              </a:rPr>
              <a:t>proceso automatizado </a:t>
            </a:r>
            <a:r>
              <a:rPr lang="es-ES" dirty="0" smtClean="0">
                <a:solidFill>
                  <a:schemeClr val="bg1"/>
                </a:solidFill>
                <a:latin typeface="Arial"/>
                <a:cs typeface="Arial"/>
              </a:rPr>
              <a:t>que permita:</a:t>
            </a:r>
            <a:endParaRPr lang="es-ES" dirty="0">
              <a:solidFill>
                <a:schemeClr val="bg1"/>
              </a:solidFill>
              <a:latin typeface="Arial"/>
              <a:cs typeface="Arial"/>
            </a:endParaRPr>
          </a:p>
          <a:p>
            <a:pPr>
              <a:lnSpc>
                <a:spcPct val="140000"/>
              </a:lnSpc>
            </a:pPr>
            <a:r>
              <a:rPr lang="es-ES" dirty="0">
                <a:solidFill>
                  <a:srgbClr val="FFD522"/>
                </a:solidFill>
                <a:latin typeface="Arial"/>
                <a:cs typeface="Arial"/>
              </a:rPr>
              <a:t>-</a:t>
            </a:r>
            <a:r>
              <a:rPr lang="es-ES" dirty="0">
                <a:solidFill>
                  <a:schemeClr val="bg1"/>
                </a:solidFill>
                <a:latin typeface="Arial"/>
                <a:cs typeface="Arial"/>
              </a:rPr>
              <a:t> </a:t>
            </a:r>
            <a:r>
              <a:rPr lang="es-ES" dirty="0" smtClean="0">
                <a:solidFill>
                  <a:schemeClr val="bg1"/>
                </a:solidFill>
                <a:latin typeface="Arial"/>
                <a:cs typeface="Arial"/>
              </a:rPr>
              <a:t>Recordatorios</a:t>
            </a:r>
            <a:endParaRPr lang="es-ES" b="1" dirty="0">
              <a:solidFill>
                <a:schemeClr val="bg1"/>
              </a:solidFill>
              <a:latin typeface="Arial"/>
              <a:cs typeface="Arial"/>
            </a:endParaRPr>
          </a:p>
          <a:p>
            <a:pPr>
              <a:lnSpc>
                <a:spcPct val="140000"/>
              </a:lnSpc>
            </a:pPr>
            <a:r>
              <a:rPr lang="es-ES" dirty="0">
                <a:solidFill>
                  <a:srgbClr val="FFD522"/>
                </a:solidFill>
                <a:latin typeface="Arial"/>
                <a:cs typeface="Arial"/>
              </a:rPr>
              <a:t>-</a:t>
            </a:r>
            <a:r>
              <a:rPr lang="es-ES" dirty="0">
                <a:solidFill>
                  <a:schemeClr val="bg1"/>
                </a:solidFill>
                <a:latin typeface="Arial"/>
                <a:cs typeface="Arial"/>
              </a:rPr>
              <a:t> </a:t>
            </a:r>
            <a:r>
              <a:rPr lang="es-ES" dirty="0" smtClean="0">
                <a:solidFill>
                  <a:schemeClr val="bg1"/>
                </a:solidFill>
                <a:latin typeface="Arial"/>
                <a:cs typeface="Arial"/>
              </a:rPr>
              <a:t>Comunicación de fechas y beneficios</a:t>
            </a:r>
            <a:endParaRPr lang="es-ES" b="1" dirty="0">
              <a:solidFill>
                <a:schemeClr val="bg1"/>
              </a:solidFill>
              <a:latin typeface="Arial"/>
              <a:cs typeface="Arial"/>
            </a:endParaRPr>
          </a:p>
          <a:p>
            <a:pPr>
              <a:lnSpc>
                <a:spcPct val="140000"/>
              </a:lnSpc>
            </a:pPr>
            <a:r>
              <a:rPr lang="es-ES" dirty="0" smtClean="0">
                <a:solidFill>
                  <a:srgbClr val="FFD522"/>
                </a:solidFill>
                <a:latin typeface="Arial"/>
                <a:cs typeface="Arial"/>
              </a:rPr>
              <a:t>-</a:t>
            </a:r>
            <a:r>
              <a:rPr lang="es-ES" dirty="0" smtClean="0">
                <a:solidFill>
                  <a:schemeClr val="bg1"/>
                </a:solidFill>
                <a:latin typeface="Arial"/>
                <a:cs typeface="Arial"/>
              </a:rPr>
              <a:t> Facilidades de pago mediante una </a:t>
            </a:r>
            <a:r>
              <a:rPr lang="es-ES" dirty="0" err="1" smtClean="0">
                <a:solidFill>
                  <a:schemeClr val="bg1"/>
                </a:solidFill>
                <a:latin typeface="Arial"/>
                <a:cs typeface="Arial"/>
              </a:rPr>
              <a:t>app</a:t>
            </a:r>
            <a:endParaRPr lang="es-ES" dirty="0" smtClean="0">
              <a:solidFill>
                <a:schemeClr val="bg1"/>
              </a:solidFill>
              <a:latin typeface="Arial"/>
              <a:cs typeface="Arial"/>
            </a:endParaRPr>
          </a:p>
          <a:p>
            <a:pPr>
              <a:lnSpc>
                <a:spcPct val="140000"/>
              </a:lnSpc>
            </a:pPr>
            <a:endParaRPr lang="es-ES" dirty="0">
              <a:solidFill>
                <a:schemeClr val="bg1"/>
              </a:solidFill>
              <a:latin typeface="Arial"/>
              <a:cs typeface="Arial"/>
            </a:endParaRPr>
          </a:p>
          <a:p>
            <a:pPr>
              <a:lnSpc>
                <a:spcPct val="140000"/>
              </a:lnSpc>
            </a:pPr>
            <a:endParaRPr lang="en-US" dirty="0">
              <a:solidFill>
                <a:schemeClr val="bg1"/>
              </a:solidFill>
              <a:latin typeface="Arial"/>
              <a:cs typeface="Arial"/>
            </a:endParaRPr>
          </a:p>
        </p:txBody>
      </p:sp>
      <p:sp>
        <p:nvSpPr>
          <p:cNvPr id="24" name="TextBox 6">
            <a:extLst>
              <a:ext uri="{FF2B5EF4-FFF2-40B4-BE49-F238E27FC236}">
                <a16:creationId xmlns:a16="http://schemas.microsoft.com/office/drawing/2014/main" xmlns="" id="{C566C848-A19E-7546-92B3-654A6058FCC5}"/>
              </a:ext>
            </a:extLst>
          </p:cNvPr>
          <p:cNvSpPr txBox="1"/>
          <p:nvPr/>
        </p:nvSpPr>
        <p:spPr>
          <a:xfrm>
            <a:off x="2683039" y="2763051"/>
            <a:ext cx="6949830" cy="677108"/>
          </a:xfrm>
          <a:prstGeom prst="rect">
            <a:avLst/>
          </a:prstGeom>
          <a:noFill/>
        </p:spPr>
        <p:txBody>
          <a:bodyPr wrap="square" rtlCol="0">
            <a:spAutoFit/>
          </a:bodyPr>
          <a:lstStyle/>
          <a:p>
            <a:r>
              <a:rPr lang="en-US" sz="3800" b="1" dirty="0" smtClean="0">
                <a:solidFill>
                  <a:srgbClr val="FFC000"/>
                </a:solidFill>
                <a:latin typeface="Arial" panose="020B0604020202020204" pitchFamily="34" charset="0"/>
                <a:cs typeface="Arial" panose="020B0604020202020204" pitchFamily="34" charset="0"/>
              </a:rPr>
              <a:t>Automatización del proceso</a:t>
            </a:r>
            <a:endParaRPr lang="en-US" sz="3800" b="1" dirty="0">
              <a:solidFill>
                <a:srgbClr val="FFC000"/>
              </a:solidFill>
              <a:latin typeface="Arial" panose="020B0604020202020204" pitchFamily="34" charset="0"/>
              <a:cs typeface="Arial" panose="020B0604020202020204" pitchFamily="34" charset="0"/>
            </a:endParaRPr>
          </a:p>
        </p:txBody>
      </p:sp>
      <p:sp>
        <p:nvSpPr>
          <p:cNvPr id="25" name="Double Bracket 7">
            <a:extLst>
              <a:ext uri="{FF2B5EF4-FFF2-40B4-BE49-F238E27FC236}">
                <a16:creationId xmlns:a16="http://schemas.microsoft.com/office/drawing/2014/main" xmlns="" id="{2134C4BB-AD42-FA4A-9E60-34F432E80654}"/>
              </a:ext>
            </a:extLst>
          </p:cNvPr>
          <p:cNvSpPr/>
          <p:nvPr/>
        </p:nvSpPr>
        <p:spPr>
          <a:xfrm>
            <a:off x="2190919" y="2673651"/>
            <a:ext cx="7668285" cy="879807"/>
          </a:xfrm>
          <a:prstGeom prst="bracketPair">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86A"/>
              </a:solidFill>
            </a:endParaRPr>
          </a:p>
        </p:txBody>
      </p:sp>
      <p:sp>
        <p:nvSpPr>
          <p:cNvPr id="26" name="TextBox 22">
            <a:extLst>
              <a:ext uri="{FF2B5EF4-FFF2-40B4-BE49-F238E27FC236}">
                <a16:creationId xmlns:a16="http://schemas.microsoft.com/office/drawing/2014/main" xmlns="" id="{24FF19E2-09D2-3840-8601-D3767BE9BADF}"/>
              </a:ext>
            </a:extLst>
          </p:cNvPr>
          <p:cNvSpPr txBox="1"/>
          <p:nvPr/>
        </p:nvSpPr>
        <p:spPr>
          <a:xfrm>
            <a:off x="1661821" y="4023882"/>
            <a:ext cx="3708750" cy="369332"/>
          </a:xfrm>
          <a:prstGeom prst="rect">
            <a:avLst/>
          </a:prstGeom>
          <a:noFill/>
        </p:spPr>
        <p:txBody>
          <a:bodyPr wrap="square" rtlCol="0">
            <a:spAutoFit/>
          </a:bodyPr>
          <a:lstStyle/>
          <a:p>
            <a:r>
              <a:rPr lang="en-US" spc="300" dirty="0">
                <a:solidFill>
                  <a:schemeClr val="bg1">
                    <a:lumMod val="75000"/>
                  </a:schemeClr>
                </a:solidFill>
                <a:latin typeface="Arial" panose="020B0604020202020204" pitchFamily="34" charset="0"/>
                <a:cs typeface="Arial" panose="020B0604020202020204" pitchFamily="34" charset="0"/>
              </a:rPr>
              <a:t>PUNTOS A FORTALECER</a:t>
            </a:r>
          </a:p>
        </p:txBody>
      </p:sp>
      <p:sp>
        <p:nvSpPr>
          <p:cNvPr id="13" name="TextBox 18">
            <a:extLst>
              <a:ext uri="{FF2B5EF4-FFF2-40B4-BE49-F238E27FC236}">
                <a16:creationId xmlns:a16="http://schemas.microsoft.com/office/drawing/2014/main" xmlns="" id="{3DF1D157-DBD6-0C41-BAF0-7A7ADC47F1CC}"/>
              </a:ext>
            </a:extLst>
          </p:cNvPr>
          <p:cNvSpPr txBox="1"/>
          <p:nvPr/>
        </p:nvSpPr>
        <p:spPr>
          <a:xfrm>
            <a:off x="1658111" y="517154"/>
            <a:ext cx="5925276"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HIPÓTESIS DE SOLUCIÓN</a:t>
            </a:r>
          </a:p>
        </p:txBody>
      </p:sp>
      <p:pic>
        <p:nvPicPr>
          <p:cNvPr id="12" name="Picture 11" descr="A picture containing computer, computer, drawing&#10;&#10;Description automatically generated">
            <a:extLst>
              <a:ext uri="{FF2B5EF4-FFF2-40B4-BE49-F238E27FC236}">
                <a16:creationId xmlns:a16="http://schemas.microsoft.com/office/drawing/2014/main" xmlns="" id="{4447934B-BA8B-C146-9080-975C3EF0BDCE}"/>
              </a:ext>
            </a:extLst>
          </p:cNvPr>
          <p:cNvPicPr>
            <a:picLocks noChangeAspect="1"/>
          </p:cNvPicPr>
          <p:nvPr/>
        </p:nvPicPr>
        <p:blipFill>
          <a:blip r:embed="rId2">
            <a:duotone>
              <a:schemeClr val="bg2">
                <a:shade val="45000"/>
                <a:satMod val="135000"/>
              </a:schemeClr>
              <a:prstClr val="white"/>
            </a:duotone>
          </a:blip>
          <a:stretch>
            <a:fillRect/>
          </a:stretch>
        </p:blipFill>
        <p:spPr>
          <a:xfrm>
            <a:off x="555526" y="386328"/>
            <a:ext cx="912085" cy="912085"/>
          </a:xfrm>
          <a:prstGeom prst="rect">
            <a:avLst/>
          </a:prstGeom>
        </p:spPr>
      </p:pic>
      <p:pic>
        <p:nvPicPr>
          <p:cNvPr id="15"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spTree>
    <p:extLst>
      <p:ext uri="{BB962C8B-B14F-4D97-AF65-F5344CB8AC3E}">
        <p14:creationId xmlns:p14="http://schemas.microsoft.com/office/powerpoint/2010/main" xmlns="" val="3890820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5">
            <a:extLst>
              <a:ext uri="{FF2B5EF4-FFF2-40B4-BE49-F238E27FC236}">
                <a16:creationId xmlns:a16="http://schemas.microsoft.com/office/drawing/2014/main" xmlns="" id="{AACE337A-CE30-C249-A4D3-1DBE860661E9}"/>
              </a:ext>
            </a:extLst>
          </p:cNvPr>
          <p:cNvSpPr txBox="1"/>
          <p:nvPr/>
        </p:nvSpPr>
        <p:spPr>
          <a:xfrm>
            <a:off x="1054100" y="1359682"/>
            <a:ext cx="10058400" cy="1298048"/>
          </a:xfrm>
          <a:prstGeom prst="rect">
            <a:avLst/>
          </a:prstGeom>
          <a:noFill/>
        </p:spPr>
        <p:txBody>
          <a:bodyPr wrap="square" rtlCol="0">
            <a:spAutoFit/>
          </a:bodyPr>
          <a:lstStyle/>
          <a:p>
            <a:pPr>
              <a:spcBef>
                <a:spcPts val="600"/>
              </a:spcBef>
            </a:pPr>
            <a:r>
              <a:rPr lang="es-ES" sz="1700" dirty="0">
                <a:solidFill>
                  <a:schemeClr val="bg1"/>
                </a:solidFill>
                <a:latin typeface="Arial"/>
                <a:cs typeface="Arial"/>
              </a:rPr>
              <a:t>Para facilitar la ejecución del proyecto, elaboramos un diagrama de Plan de </a:t>
            </a:r>
            <a:r>
              <a:rPr lang="es-ES" sz="1700" dirty="0" smtClean="0">
                <a:solidFill>
                  <a:schemeClr val="bg1"/>
                </a:solidFill>
                <a:latin typeface="Arial"/>
                <a:cs typeface="Arial"/>
              </a:rPr>
              <a:t>Acción en </a:t>
            </a:r>
            <a:r>
              <a:rPr lang="es-ES" sz="1700" dirty="0">
                <a:solidFill>
                  <a:schemeClr val="bg1"/>
                </a:solidFill>
                <a:latin typeface="Arial"/>
                <a:cs typeface="Arial"/>
              </a:rPr>
              <a:t>el que describimos las responsabilidades de los participantes </a:t>
            </a:r>
            <a:r>
              <a:rPr lang="es-ES" sz="1700" dirty="0" smtClean="0">
                <a:solidFill>
                  <a:schemeClr val="bg1"/>
                </a:solidFill>
                <a:latin typeface="Arial"/>
                <a:cs typeface="Arial"/>
              </a:rPr>
              <a:t>incluyendo fechas </a:t>
            </a:r>
            <a:r>
              <a:rPr lang="es-ES" sz="1700" dirty="0">
                <a:solidFill>
                  <a:schemeClr val="bg1"/>
                </a:solidFill>
                <a:latin typeface="Arial"/>
                <a:cs typeface="Arial"/>
              </a:rPr>
              <a:t>compromiso e </a:t>
            </a:r>
            <a:r>
              <a:rPr lang="es-ES" sz="1700" dirty="0" smtClean="0">
                <a:solidFill>
                  <a:schemeClr val="bg1"/>
                </a:solidFill>
                <a:latin typeface="Arial"/>
                <a:cs typeface="Arial"/>
              </a:rPr>
              <a:t>              indicadores </a:t>
            </a:r>
            <a:r>
              <a:rPr lang="es-ES" sz="1700" dirty="0">
                <a:solidFill>
                  <a:schemeClr val="bg1"/>
                </a:solidFill>
                <a:latin typeface="Arial"/>
                <a:cs typeface="Arial"/>
              </a:rPr>
              <a:t>meta.</a:t>
            </a:r>
          </a:p>
          <a:p>
            <a:pPr>
              <a:lnSpc>
                <a:spcPct val="150000"/>
              </a:lnSpc>
            </a:pPr>
            <a:endParaRPr lang="en-US" sz="1700" dirty="0">
              <a:solidFill>
                <a:schemeClr val="bg1"/>
              </a:solidFill>
              <a:latin typeface="Arial"/>
              <a:cs typeface="Arial"/>
            </a:endParaRPr>
          </a:p>
        </p:txBody>
      </p:sp>
      <p:sp>
        <p:nvSpPr>
          <p:cNvPr id="11" name="TextBox 18">
            <a:extLst>
              <a:ext uri="{FF2B5EF4-FFF2-40B4-BE49-F238E27FC236}">
                <a16:creationId xmlns:a16="http://schemas.microsoft.com/office/drawing/2014/main" xmlns="" id="{3DF1D157-DBD6-0C41-BAF0-7A7ADC47F1CC}"/>
              </a:ext>
            </a:extLst>
          </p:cNvPr>
          <p:cNvSpPr txBox="1"/>
          <p:nvPr/>
        </p:nvSpPr>
        <p:spPr>
          <a:xfrm>
            <a:off x="1670424" y="518215"/>
            <a:ext cx="5925276"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PLAN DE ACCIÓN</a:t>
            </a:r>
          </a:p>
        </p:txBody>
      </p:sp>
      <p:pic>
        <p:nvPicPr>
          <p:cNvPr id="9" name="Picture 8" descr="A close up of a sign&#10;&#10;Description automatically generated">
            <a:extLst>
              <a:ext uri="{FF2B5EF4-FFF2-40B4-BE49-F238E27FC236}">
                <a16:creationId xmlns:a16="http://schemas.microsoft.com/office/drawing/2014/main" xmlns="" id="{984963E0-496D-5845-A196-CA3F0C878F32}"/>
              </a:ext>
            </a:extLst>
          </p:cNvPr>
          <p:cNvPicPr>
            <a:picLocks noChangeAspect="1"/>
          </p:cNvPicPr>
          <p:nvPr/>
        </p:nvPicPr>
        <p:blipFill>
          <a:blip r:embed="rId2">
            <a:duotone>
              <a:schemeClr val="bg2">
                <a:shade val="45000"/>
                <a:satMod val="135000"/>
              </a:schemeClr>
              <a:prstClr val="white"/>
            </a:duotone>
          </a:blip>
          <a:stretch>
            <a:fillRect/>
          </a:stretch>
        </p:blipFill>
        <p:spPr>
          <a:xfrm>
            <a:off x="618639" y="404615"/>
            <a:ext cx="912085" cy="912085"/>
          </a:xfrm>
          <a:prstGeom prst="rect">
            <a:avLst/>
          </a:prstGeom>
        </p:spPr>
      </p:pic>
      <p:pic>
        <p:nvPicPr>
          <p:cNvPr id="13"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graphicFrame>
        <p:nvGraphicFramePr>
          <p:cNvPr id="14" name="13 Tabla"/>
          <p:cNvGraphicFramePr>
            <a:graphicFrameLocks noGrp="1"/>
          </p:cNvGraphicFramePr>
          <p:nvPr/>
        </p:nvGraphicFramePr>
        <p:xfrm>
          <a:off x="1142999" y="2511644"/>
          <a:ext cx="9906000" cy="3352800"/>
        </p:xfrm>
        <a:graphic>
          <a:graphicData uri="http://schemas.openxmlformats.org/drawingml/2006/table">
            <a:tbl>
              <a:tblPr firstRow="1" bandRow="1">
                <a:tableStyleId>{1FECB4D8-DB02-4DC6-A0A2-4F2EBAE1DC90}</a:tableStyleId>
              </a:tblPr>
              <a:tblGrid>
                <a:gridCol w="634603"/>
                <a:gridCol w="2863453"/>
                <a:gridCol w="2445544"/>
                <a:gridCol w="1981200"/>
                <a:gridCol w="1981200"/>
              </a:tblGrid>
              <a:tr h="477400">
                <a:tc gridSpan="5">
                  <a:txBody>
                    <a:bodyPr/>
                    <a:lstStyle/>
                    <a:p>
                      <a:pPr algn="ctr"/>
                      <a:r>
                        <a:rPr lang="es-MX" sz="2800" dirty="0" smtClean="0">
                          <a:latin typeface="+mn-lt"/>
                        </a:rPr>
                        <a:t>Renovación de pólizas de motos con Seguros Azteca</a:t>
                      </a:r>
                      <a:endParaRPr lang="es-MX" sz="2800" b="1" dirty="0">
                        <a:solidFill>
                          <a:srgbClr val="FFC000"/>
                        </a:solidFill>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r h="589729">
                <a:tc>
                  <a:txBody>
                    <a:bodyPr/>
                    <a:lstStyle/>
                    <a:p>
                      <a:pPr algn="ctr"/>
                      <a:r>
                        <a:rPr lang="es-MX" dirty="0" smtClean="0">
                          <a:latin typeface="+mn-lt"/>
                        </a:rPr>
                        <a:t>No.</a:t>
                      </a:r>
                      <a:endParaRPr lang="es-MX"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s-MX" dirty="0" smtClean="0">
                          <a:latin typeface="+mn-lt"/>
                        </a:rPr>
                        <a:t>Acción</a:t>
                      </a:r>
                      <a:endParaRPr lang="es-MX"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s-MX" dirty="0" smtClean="0">
                          <a:latin typeface="+mn-lt"/>
                        </a:rPr>
                        <a:t>Fecha</a:t>
                      </a:r>
                      <a:endParaRPr lang="es-MX"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s-MX" dirty="0" smtClean="0">
                          <a:latin typeface="+mn-lt"/>
                        </a:rPr>
                        <a:t>Responsable</a:t>
                      </a:r>
                      <a:endParaRPr lang="es-MX"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s-MX" dirty="0" smtClean="0">
                          <a:latin typeface="+mn-lt"/>
                        </a:rPr>
                        <a:t>Indicador de seguimiento</a:t>
                      </a:r>
                      <a:endParaRPr lang="es-MX"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36988">
                <a:tc>
                  <a:txBody>
                    <a:bodyPr/>
                    <a:lstStyle/>
                    <a:p>
                      <a:pPr algn="ctr"/>
                      <a:r>
                        <a:rPr lang="es-MX" dirty="0" smtClean="0">
                          <a:latin typeface="+mn-lt"/>
                        </a:rPr>
                        <a:t>1</a:t>
                      </a:r>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s-MX" dirty="0" smtClean="0">
                          <a:latin typeface="+mn-lt"/>
                          <a:cs typeface="Arial" pitchFamily="34" charset="0"/>
                        </a:rPr>
                        <a:t>…</a:t>
                      </a:r>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36988">
                <a:tc>
                  <a:txBody>
                    <a:bodyPr/>
                    <a:lstStyle/>
                    <a:p>
                      <a:pPr algn="ctr"/>
                      <a:r>
                        <a:rPr lang="es-MX" dirty="0" smtClean="0">
                          <a:latin typeface="+mn-lt"/>
                          <a:cs typeface="Arial" pitchFamily="34" charset="0"/>
                        </a:rPr>
                        <a:t>…</a:t>
                      </a:r>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36988">
                <a:tc>
                  <a:txBody>
                    <a:bodyPr/>
                    <a:lstStyle/>
                    <a:p>
                      <a:pPr algn="ctr"/>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36988">
                <a:tc>
                  <a:txBody>
                    <a:bodyPr/>
                    <a:lstStyle/>
                    <a:p>
                      <a:pPr algn="ctr"/>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36988">
                <a:tc>
                  <a:txBody>
                    <a:bodyPr/>
                    <a:lstStyle/>
                    <a:p>
                      <a:pPr algn="ctr"/>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36988">
                <a:tc>
                  <a:txBody>
                    <a:bodyPr/>
                    <a:lstStyle/>
                    <a:p>
                      <a:pPr algn="ctr"/>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dirty="0">
                        <a:latin typeface="+mn-lt"/>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54649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5">
            <a:extLst>
              <a:ext uri="{FF2B5EF4-FFF2-40B4-BE49-F238E27FC236}">
                <a16:creationId xmlns:a16="http://schemas.microsoft.com/office/drawing/2014/main" xmlns="" id="{AACE337A-CE30-C249-A4D3-1DBE860661E9}"/>
              </a:ext>
            </a:extLst>
          </p:cNvPr>
          <p:cNvSpPr txBox="1"/>
          <p:nvPr/>
        </p:nvSpPr>
        <p:spPr>
          <a:xfrm>
            <a:off x="1041400" y="2563165"/>
            <a:ext cx="4662095" cy="2062103"/>
          </a:xfrm>
          <a:prstGeom prst="rect">
            <a:avLst/>
          </a:prstGeom>
          <a:noFill/>
        </p:spPr>
        <p:txBody>
          <a:bodyPr wrap="square" rtlCol="0">
            <a:spAutoFit/>
          </a:bodyPr>
          <a:lstStyle/>
          <a:p>
            <a:r>
              <a:rPr lang="en-US" sz="1600" dirty="0">
                <a:solidFill>
                  <a:schemeClr val="bg1"/>
                </a:solidFill>
                <a:latin typeface="Arial"/>
                <a:cs typeface="Arial"/>
              </a:rPr>
              <a:t>Al </a:t>
            </a:r>
            <a:r>
              <a:rPr lang="en-US" sz="1600" dirty="0" smtClean="0">
                <a:solidFill>
                  <a:schemeClr val="bg1"/>
                </a:solidFill>
                <a:latin typeface="Arial"/>
                <a:cs typeface="Arial"/>
              </a:rPr>
              <a:t>ejecutar </a:t>
            </a:r>
            <a:r>
              <a:rPr lang="en-US" sz="1600" dirty="0">
                <a:solidFill>
                  <a:schemeClr val="bg1"/>
                </a:solidFill>
                <a:latin typeface="Arial"/>
                <a:cs typeface="Arial"/>
              </a:rPr>
              <a:t>el Plan de Acción, estimamos que en un término de </a:t>
            </a:r>
            <a:r>
              <a:rPr lang="en-US" sz="1600" b="1" dirty="0">
                <a:solidFill>
                  <a:schemeClr val="bg1"/>
                </a:solidFill>
                <a:latin typeface="Arial"/>
                <a:cs typeface="Arial"/>
              </a:rPr>
              <a:t>6</a:t>
            </a:r>
            <a:r>
              <a:rPr lang="en-US" sz="1600" b="1" dirty="0" smtClean="0">
                <a:solidFill>
                  <a:schemeClr val="bg1"/>
                </a:solidFill>
                <a:latin typeface="Arial"/>
                <a:cs typeface="Arial"/>
              </a:rPr>
              <a:t> </a:t>
            </a:r>
            <a:r>
              <a:rPr lang="en-US" sz="1600" b="1" dirty="0">
                <a:solidFill>
                  <a:schemeClr val="bg1"/>
                </a:solidFill>
                <a:latin typeface="Arial"/>
                <a:cs typeface="Arial"/>
              </a:rPr>
              <a:t>meses</a:t>
            </a:r>
            <a:r>
              <a:rPr lang="en-US" sz="1600" dirty="0">
                <a:solidFill>
                  <a:schemeClr val="bg1"/>
                </a:solidFill>
                <a:latin typeface="Arial"/>
                <a:cs typeface="Arial"/>
              </a:rPr>
              <a:t>, </a:t>
            </a:r>
            <a:r>
              <a:rPr lang="en-US" sz="1600" dirty="0" smtClean="0">
                <a:solidFill>
                  <a:schemeClr val="bg1"/>
                </a:solidFill>
                <a:latin typeface="Arial"/>
                <a:cs typeface="Arial"/>
              </a:rPr>
              <a:t>podremos automatizar el proceso de recordatorio y cobro de pólizas. En un 25%. Lo que se vería reflejado en un aumento de la renovación de pólizas de motos con Seguros Azteca, en la localidad de San Pablo Tepaltitlán. Impactando directamente en la retención de nuestros clientes. </a:t>
            </a:r>
            <a:endParaRPr lang="en-US" sz="1600" dirty="0">
              <a:solidFill>
                <a:schemeClr val="bg1"/>
              </a:solidFill>
              <a:latin typeface="Arial"/>
              <a:cs typeface="Arial"/>
            </a:endParaRPr>
          </a:p>
        </p:txBody>
      </p:sp>
      <p:sp>
        <p:nvSpPr>
          <p:cNvPr id="11" name="TextBox 18">
            <a:extLst>
              <a:ext uri="{FF2B5EF4-FFF2-40B4-BE49-F238E27FC236}">
                <a16:creationId xmlns:a16="http://schemas.microsoft.com/office/drawing/2014/main" xmlns="" id="{3DF1D157-DBD6-0C41-BAF0-7A7ADC47F1CC}"/>
              </a:ext>
            </a:extLst>
          </p:cNvPr>
          <p:cNvSpPr txBox="1"/>
          <p:nvPr/>
        </p:nvSpPr>
        <p:spPr>
          <a:xfrm>
            <a:off x="1662955" y="507289"/>
            <a:ext cx="5925276"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BENEFICIOS</a:t>
            </a:r>
          </a:p>
        </p:txBody>
      </p:sp>
      <p:sp>
        <p:nvSpPr>
          <p:cNvPr id="8" name="TextBox 10">
            <a:extLst>
              <a:ext uri="{FF2B5EF4-FFF2-40B4-BE49-F238E27FC236}">
                <a16:creationId xmlns:a16="http://schemas.microsoft.com/office/drawing/2014/main" xmlns="" id="{D444505D-3A76-0A46-9829-3F841D9C4711}"/>
              </a:ext>
            </a:extLst>
          </p:cNvPr>
          <p:cNvSpPr txBox="1"/>
          <p:nvPr/>
        </p:nvSpPr>
        <p:spPr>
          <a:xfrm>
            <a:off x="2161544" y="1686306"/>
            <a:ext cx="3120007" cy="400110"/>
          </a:xfrm>
          <a:prstGeom prst="rect">
            <a:avLst/>
          </a:prstGeom>
          <a:noFill/>
        </p:spPr>
        <p:txBody>
          <a:bodyPr wrap="square" rtlCol="0">
            <a:spAutoFit/>
          </a:bodyPr>
          <a:lstStyle/>
          <a:p>
            <a:r>
              <a:rPr lang="en-US" sz="2000" spc="300" dirty="0">
                <a:solidFill>
                  <a:srgbClr val="FFC000"/>
                </a:solidFill>
                <a:latin typeface="Arial" panose="020B0604020202020204" pitchFamily="34" charset="0"/>
                <a:cs typeface="Arial" panose="020B0604020202020204" pitchFamily="34" charset="0"/>
              </a:rPr>
              <a:t>PRINCIPAL</a:t>
            </a:r>
          </a:p>
        </p:txBody>
      </p:sp>
      <p:sp>
        <p:nvSpPr>
          <p:cNvPr id="9" name="TextBox 5">
            <a:extLst>
              <a:ext uri="{FF2B5EF4-FFF2-40B4-BE49-F238E27FC236}">
                <a16:creationId xmlns:a16="http://schemas.microsoft.com/office/drawing/2014/main" xmlns="" id="{AACE337A-CE30-C249-A4D3-1DBE860661E9}"/>
              </a:ext>
            </a:extLst>
          </p:cNvPr>
          <p:cNvSpPr txBox="1"/>
          <p:nvPr/>
        </p:nvSpPr>
        <p:spPr>
          <a:xfrm>
            <a:off x="1041400" y="4991888"/>
            <a:ext cx="4454053" cy="523220"/>
          </a:xfrm>
          <a:prstGeom prst="rect">
            <a:avLst/>
          </a:prstGeom>
          <a:noFill/>
        </p:spPr>
        <p:txBody>
          <a:bodyPr wrap="square" rtlCol="0">
            <a:spAutoFit/>
          </a:bodyPr>
          <a:lstStyle/>
          <a:p>
            <a:pPr algn="ctr"/>
            <a:r>
              <a:rPr lang="en-US" sz="2800" b="1" dirty="0" smtClean="0">
                <a:solidFill>
                  <a:srgbClr val="FFC000"/>
                </a:solidFill>
                <a:latin typeface="Arial"/>
                <a:cs typeface="Arial"/>
              </a:rPr>
              <a:t>25% más renovaciones</a:t>
            </a:r>
            <a:endParaRPr lang="en-US" sz="2800" b="1" dirty="0">
              <a:solidFill>
                <a:srgbClr val="FFC000"/>
              </a:solidFill>
              <a:latin typeface="Arial"/>
              <a:cs typeface="Arial"/>
            </a:endParaRPr>
          </a:p>
        </p:txBody>
      </p:sp>
      <p:cxnSp>
        <p:nvCxnSpPr>
          <p:cNvPr id="3" name="Conector recto 2"/>
          <p:cNvCxnSpPr/>
          <p:nvPr/>
        </p:nvCxnSpPr>
        <p:spPr>
          <a:xfrm>
            <a:off x="6112563" y="1953006"/>
            <a:ext cx="0" cy="313302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TextBox 10">
            <a:extLst>
              <a:ext uri="{FF2B5EF4-FFF2-40B4-BE49-F238E27FC236}">
                <a16:creationId xmlns:a16="http://schemas.microsoft.com/office/drawing/2014/main" xmlns="" id="{D444505D-3A76-0A46-9829-3F841D9C4711}"/>
              </a:ext>
            </a:extLst>
          </p:cNvPr>
          <p:cNvSpPr txBox="1"/>
          <p:nvPr/>
        </p:nvSpPr>
        <p:spPr>
          <a:xfrm>
            <a:off x="7807592" y="1686306"/>
            <a:ext cx="3120007" cy="400110"/>
          </a:xfrm>
          <a:prstGeom prst="rect">
            <a:avLst/>
          </a:prstGeom>
          <a:noFill/>
        </p:spPr>
        <p:txBody>
          <a:bodyPr wrap="square" rtlCol="0">
            <a:spAutoFit/>
          </a:bodyPr>
          <a:lstStyle/>
          <a:p>
            <a:r>
              <a:rPr lang="en-US" sz="2000" spc="300" dirty="0">
                <a:solidFill>
                  <a:srgbClr val="FFC000"/>
                </a:solidFill>
                <a:latin typeface="Arial" panose="020B0604020202020204" pitchFamily="34" charset="0"/>
                <a:cs typeface="Arial" panose="020B0604020202020204" pitchFamily="34" charset="0"/>
              </a:rPr>
              <a:t>ADICIONALES</a:t>
            </a:r>
          </a:p>
        </p:txBody>
      </p:sp>
      <p:sp>
        <p:nvSpPr>
          <p:cNvPr id="13" name="TextBox 5">
            <a:extLst>
              <a:ext uri="{FF2B5EF4-FFF2-40B4-BE49-F238E27FC236}">
                <a16:creationId xmlns:a16="http://schemas.microsoft.com/office/drawing/2014/main" xmlns="" id="{AACE337A-CE30-C249-A4D3-1DBE860661E9}"/>
              </a:ext>
            </a:extLst>
          </p:cNvPr>
          <p:cNvSpPr txBox="1"/>
          <p:nvPr/>
        </p:nvSpPr>
        <p:spPr>
          <a:xfrm>
            <a:off x="6733961" y="2548289"/>
            <a:ext cx="4827313" cy="2677656"/>
          </a:xfrm>
          <a:prstGeom prst="rect">
            <a:avLst/>
          </a:prstGeom>
          <a:noFill/>
        </p:spPr>
        <p:txBody>
          <a:bodyPr wrap="square" rtlCol="0">
            <a:spAutoFit/>
          </a:bodyPr>
          <a:lstStyle/>
          <a:p>
            <a:pPr>
              <a:lnSpc>
                <a:spcPct val="150000"/>
              </a:lnSpc>
              <a:buFont typeface="Arial" pitchFamily="34" charset="0"/>
              <a:buChar char="•"/>
            </a:pPr>
            <a:r>
              <a:rPr lang="es-ES" sz="1600" dirty="0" smtClean="0">
                <a:solidFill>
                  <a:schemeClr val="bg1"/>
                </a:solidFill>
                <a:latin typeface="Arial"/>
                <a:cs typeface="Arial"/>
              </a:rPr>
              <a:t> Mayor difusión y promoción de Seguros Azteca.</a:t>
            </a:r>
          </a:p>
          <a:p>
            <a:pPr>
              <a:lnSpc>
                <a:spcPct val="150000"/>
              </a:lnSpc>
              <a:buFont typeface="Arial" pitchFamily="34" charset="0"/>
              <a:buChar char="•"/>
            </a:pPr>
            <a:endParaRPr lang="es-ES" sz="1600" dirty="0" smtClean="0">
              <a:solidFill>
                <a:schemeClr val="bg1"/>
              </a:solidFill>
              <a:latin typeface="Arial"/>
              <a:cs typeface="Arial"/>
            </a:endParaRPr>
          </a:p>
          <a:p>
            <a:pPr>
              <a:lnSpc>
                <a:spcPct val="150000"/>
              </a:lnSpc>
              <a:buFont typeface="Arial" pitchFamily="34" charset="0"/>
              <a:buChar char="•"/>
            </a:pPr>
            <a:r>
              <a:rPr lang="es-ES" sz="1600" dirty="0" smtClean="0">
                <a:solidFill>
                  <a:schemeClr val="bg1"/>
                </a:solidFill>
                <a:latin typeface="Arial"/>
                <a:cs typeface="Arial"/>
              </a:rPr>
              <a:t> Mayor uso de tecnología.</a:t>
            </a:r>
          </a:p>
          <a:p>
            <a:pPr>
              <a:lnSpc>
                <a:spcPct val="150000"/>
              </a:lnSpc>
              <a:buFont typeface="Arial" pitchFamily="34" charset="0"/>
              <a:buChar char="•"/>
            </a:pPr>
            <a:endParaRPr lang="es-ES" sz="1600" dirty="0" smtClean="0">
              <a:solidFill>
                <a:schemeClr val="bg1"/>
              </a:solidFill>
              <a:latin typeface="Arial"/>
              <a:cs typeface="Arial"/>
            </a:endParaRPr>
          </a:p>
          <a:p>
            <a:pPr>
              <a:lnSpc>
                <a:spcPct val="150000"/>
              </a:lnSpc>
              <a:buFont typeface="Arial" pitchFamily="34" charset="0"/>
              <a:buChar char="•"/>
            </a:pPr>
            <a:r>
              <a:rPr lang="es-ES" sz="1600" dirty="0" smtClean="0">
                <a:solidFill>
                  <a:schemeClr val="bg1"/>
                </a:solidFill>
                <a:latin typeface="Arial"/>
                <a:cs typeface="Arial"/>
              </a:rPr>
              <a:t> Mejor atención a clientes.</a:t>
            </a:r>
          </a:p>
          <a:p>
            <a:pPr>
              <a:buFontTx/>
              <a:buChar char="-"/>
            </a:pPr>
            <a:endParaRPr lang="es-ES" sz="1600" dirty="0" smtClean="0">
              <a:solidFill>
                <a:srgbClr val="FFFFFF"/>
              </a:solidFill>
              <a:latin typeface="Arial"/>
              <a:cs typeface="Arial"/>
            </a:endParaRPr>
          </a:p>
          <a:p>
            <a:pPr>
              <a:buFontTx/>
              <a:buChar char="-"/>
            </a:pPr>
            <a:endParaRPr lang="es-ES" sz="1600" dirty="0">
              <a:solidFill>
                <a:srgbClr val="FFFFFF"/>
              </a:solidFill>
              <a:latin typeface="Arial"/>
              <a:cs typeface="Arial"/>
            </a:endParaRPr>
          </a:p>
          <a:p>
            <a:endParaRPr lang="en-US" sz="1600" dirty="0">
              <a:solidFill>
                <a:srgbClr val="FFFFFF"/>
              </a:solidFill>
              <a:latin typeface="Arial"/>
              <a:cs typeface="Arial"/>
            </a:endParaRPr>
          </a:p>
        </p:txBody>
      </p:sp>
      <p:pic>
        <p:nvPicPr>
          <p:cNvPr id="16" name="Picture 15" descr="A picture containing object, clock&#10;&#10;Description automatically generated">
            <a:extLst>
              <a:ext uri="{FF2B5EF4-FFF2-40B4-BE49-F238E27FC236}">
                <a16:creationId xmlns:a16="http://schemas.microsoft.com/office/drawing/2014/main" xmlns="" id="{A6E292BC-103F-C44D-9C56-54486861CAAA}"/>
              </a:ext>
            </a:extLst>
          </p:cNvPr>
          <p:cNvPicPr>
            <a:picLocks noChangeAspect="1"/>
          </p:cNvPicPr>
          <p:nvPr/>
        </p:nvPicPr>
        <p:blipFill>
          <a:blip r:embed="rId2">
            <a:duotone>
              <a:schemeClr val="bg2">
                <a:shade val="45000"/>
                <a:satMod val="135000"/>
              </a:schemeClr>
              <a:prstClr val="white"/>
            </a:duotone>
          </a:blip>
          <a:stretch>
            <a:fillRect/>
          </a:stretch>
        </p:blipFill>
        <p:spPr>
          <a:xfrm>
            <a:off x="614459" y="392989"/>
            <a:ext cx="912085" cy="912085"/>
          </a:xfrm>
          <a:prstGeom prst="rect">
            <a:avLst/>
          </a:prstGeom>
        </p:spPr>
      </p:pic>
      <p:pic>
        <p:nvPicPr>
          <p:cNvPr id="14"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spTree>
    <p:extLst>
      <p:ext uri="{BB962C8B-B14F-4D97-AF65-F5344CB8AC3E}">
        <p14:creationId xmlns:p14="http://schemas.microsoft.com/office/powerpoint/2010/main" xmlns="" val="2475554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xmlns="" id="{63067C60-C1EA-0E44-AA03-F4B22199AC31}"/>
              </a:ext>
            </a:extLst>
          </p:cNvPr>
          <p:cNvSpPr txBox="1"/>
          <p:nvPr/>
        </p:nvSpPr>
        <p:spPr>
          <a:xfrm>
            <a:off x="5076306" y="2891592"/>
            <a:ext cx="2140988" cy="677108"/>
          </a:xfrm>
          <a:prstGeom prst="rect">
            <a:avLst/>
          </a:prstGeom>
          <a:noFill/>
        </p:spPr>
        <p:txBody>
          <a:bodyPr wrap="square" rtlCol="0">
            <a:spAutoFit/>
          </a:bodyPr>
          <a:lstStyle/>
          <a:p>
            <a:pPr algn="ctr"/>
            <a:r>
              <a:rPr lang="en-US" sz="3800" dirty="0" smtClean="0">
                <a:solidFill>
                  <a:schemeClr val="bg1"/>
                </a:solidFill>
                <a:latin typeface="Arial" panose="020B0604020202020204" pitchFamily="34" charset="0"/>
                <a:cs typeface="Arial" panose="020B0604020202020204" pitchFamily="34" charset="0"/>
              </a:rPr>
              <a:t>Gracias</a:t>
            </a:r>
            <a:endParaRPr lang="en-US" sz="38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0791362-8647-3D47-9E66-2C79B13A40E2}"/>
              </a:ext>
            </a:extLst>
          </p:cNvPr>
          <p:cNvPicPr>
            <a:picLocks noChangeAspect="1"/>
          </p:cNvPicPr>
          <p:nvPr/>
        </p:nvPicPr>
        <p:blipFill>
          <a:blip r:embed="rId2"/>
          <a:stretch>
            <a:fillRect/>
          </a:stretch>
        </p:blipFill>
        <p:spPr>
          <a:xfrm>
            <a:off x="4300615" y="4152747"/>
            <a:ext cx="3838247" cy="479780"/>
          </a:xfrm>
          <a:prstGeom prst="rect">
            <a:avLst/>
          </a:prstGeom>
        </p:spPr>
      </p:pic>
    </p:spTree>
    <p:extLst>
      <p:ext uri="{BB962C8B-B14F-4D97-AF65-F5344CB8AC3E}">
        <p14:creationId xmlns:p14="http://schemas.microsoft.com/office/powerpoint/2010/main" xmlns="" val="1160617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xmlns="" id="{C566C848-A19E-7546-92B3-654A6058FCC5}"/>
              </a:ext>
            </a:extLst>
          </p:cNvPr>
          <p:cNvSpPr txBox="1"/>
          <p:nvPr/>
        </p:nvSpPr>
        <p:spPr>
          <a:xfrm>
            <a:off x="1422400" y="1653714"/>
            <a:ext cx="9359900" cy="1938992"/>
          </a:xfrm>
          <a:prstGeom prst="rect">
            <a:avLst/>
          </a:prstGeom>
          <a:noFill/>
        </p:spPr>
        <p:txBody>
          <a:bodyPr wrap="square" rtlCol="0">
            <a:spAutoFit/>
          </a:bodyPr>
          <a:lstStyle/>
          <a:p>
            <a:r>
              <a:rPr lang="es-MX" sz="4000" dirty="0" smtClean="0">
                <a:solidFill>
                  <a:srgbClr val="FFC000"/>
                </a:solidFill>
                <a:latin typeface="Arial" pitchFamily="34" charset="0"/>
                <a:cs typeface="Arial" pitchFamily="34" charset="0"/>
              </a:rPr>
              <a:t>¿Cómo logramos que nuestros clientes renueven la póliza de sus motos </a:t>
            </a:r>
          </a:p>
          <a:p>
            <a:r>
              <a:rPr lang="es-MX" sz="4000" dirty="0" smtClean="0">
                <a:solidFill>
                  <a:srgbClr val="FFC000"/>
                </a:solidFill>
                <a:latin typeface="Arial" pitchFamily="34" charset="0"/>
                <a:cs typeface="Arial" pitchFamily="34" charset="0"/>
              </a:rPr>
              <a:t>con Seguros Azteca?</a:t>
            </a:r>
            <a:endParaRPr lang="en-US" sz="4000" b="1" dirty="0">
              <a:solidFill>
                <a:srgbClr val="FFC000"/>
              </a:solidFill>
              <a:latin typeface="Arial" pitchFamily="34" charset="0"/>
              <a:cs typeface="Arial" pitchFamily="34" charset="0"/>
            </a:endParaRPr>
          </a:p>
        </p:txBody>
      </p:sp>
      <p:sp>
        <p:nvSpPr>
          <p:cNvPr id="8" name="Double Bracket 7">
            <a:extLst>
              <a:ext uri="{FF2B5EF4-FFF2-40B4-BE49-F238E27FC236}">
                <a16:creationId xmlns:a16="http://schemas.microsoft.com/office/drawing/2014/main" xmlns="" id="{2134C4BB-AD42-FA4A-9E60-34F432E80654}"/>
              </a:ext>
            </a:extLst>
          </p:cNvPr>
          <p:cNvSpPr/>
          <p:nvPr/>
        </p:nvSpPr>
        <p:spPr>
          <a:xfrm>
            <a:off x="1001382" y="1598676"/>
            <a:ext cx="10123818" cy="1975496"/>
          </a:xfrm>
          <a:prstGeom prst="bracketPair">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86A"/>
              </a:solidFill>
            </a:endParaRPr>
          </a:p>
        </p:txBody>
      </p:sp>
      <p:sp>
        <p:nvSpPr>
          <p:cNvPr id="11" name="TextBox 10">
            <a:extLst>
              <a:ext uri="{FF2B5EF4-FFF2-40B4-BE49-F238E27FC236}">
                <a16:creationId xmlns:a16="http://schemas.microsoft.com/office/drawing/2014/main" xmlns="" id="{D444505D-3A76-0A46-9829-3F841D9C4711}"/>
              </a:ext>
            </a:extLst>
          </p:cNvPr>
          <p:cNvSpPr txBox="1"/>
          <p:nvPr/>
        </p:nvSpPr>
        <p:spPr>
          <a:xfrm>
            <a:off x="2899147" y="4580985"/>
            <a:ext cx="6293263" cy="400110"/>
          </a:xfrm>
          <a:prstGeom prst="rect">
            <a:avLst/>
          </a:prstGeom>
          <a:noFill/>
        </p:spPr>
        <p:txBody>
          <a:bodyPr wrap="square" rtlCol="0">
            <a:spAutoFit/>
          </a:bodyPr>
          <a:lstStyle/>
          <a:p>
            <a:pPr algn="ctr"/>
            <a:r>
              <a:rPr lang="en-US" sz="2000" spc="600" dirty="0">
                <a:solidFill>
                  <a:schemeClr val="bg1">
                    <a:lumMod val="95000"/>
                  </a:schemeClr>
                </a:solidFill>
                <a:latin typeface="Arial" panose="020B0604020202020204" pitchFamily="34" charset="0"/>
                <a:cs typeface="Arial" panose="020B0604020202020204" pitchFamily="34" charset="0"/>
              </a:rPr>
              <a:t>PRESENTADO POR</a:t>
            </a:r>
          </a:p>
        </p:txBody>
      </p:sp>
      <p:sp>
        <p:nvSpPr>
          <p:cNvPr id="12" name="TextBox 11">
            <a:extLst>
              <a:ext uri="{FF2B5EF4-FFF2-40B4-BE49-F238E27FC236}">
                <a16:creationId xmlns:a16="http://schemas.microsoft.com/office/drawing/2014/main" xmlns="" id="{FDFF6368-07AF-F841-8BE7-917947F951AB}"/>
              </a:ext>
            </a:extLst>
          </p:cNvPr>
          <p:cNvSpPr txBox="1"/>
          <p:nvPr/>
        </p:nvSpPr>
        <p:spPr>
          <a:xfrm>
            <a:off x="2279176" y="5026984"/>
            <a:ext cx="7533205" cy="677108"/>
          </a:xfrm>
          <a:prstGeom prst="rect">
            <a:avLst/>
          </a:prstGeom>
          <a:noFill/>
        </p:spPr>
        <p:txBody>
          <a:bodyPr wrap="square" rtlCol="0">
            <a:spAutoFit/>
          </a:bodyPr>
          <a:lstStyle/>
          <a:p>
            <a:pPr algn="ctr"/>
            <a:r>
              <a:rPr lang="en-US" sz="3800" b="1" dirty="0" smtClean="0">
                <a:solidFill>
                  <a:schemeClr val="bg1">
                    <a:lumMod val="95000"/>
                  </a:schemeClr>
                </a:solidFill>
                <a:latin typeface="Arial" panose="020B0604020202020204" pitchFamily="34" charset="0"/>
                <a:cs typeface="Arial" panose="020B0604020202020204" pitchFamily="34" charset="0"/>
              </a:rPr>
              <a:t>Innovadores </a:t>
            </a:r>
            <a:r>
              <a:rPr lang="en-US" sz="3800" b="1" dirty="0" err="1" smtClean="0">
                <a:solidFill>
                  <a:schemeClr val="bg1">
                    <a:lumMod val="95000"/>
                  </a:schemeClr>
                </a:solidFill>
                <a:latin typeface="Arial" panose="020B0604020202020204" pitchFamily="34" charset="0"/>
                <a:cs typeface="Arial" panose="020B0604020202020204" pitchFamily="34" charset="0"/>
              </a:rPr>
              <a:t>motorizados</a:t>
            </a:r>
            <a:endParaRPr lang="en-US" sz="3800" b="1" dirty="0">
              <a:solidFill>
                <a:schemeClr val="bg1">
                  <a:lumMod val="95000"/>
                </a:schemeClr>
              </a:solidFill>
              <a:latin typeface="Arial" panose="020B0604020202020204" pitchFamily="34" charset="0"/>
              <a:cs typeface="Arial" panose="020B0604020202020204" pitchFamily="34" charset="0"/>
            </a:endParaRPr>
          </a:p>
        </p:txBody>
      </p:sp>
      <p:sp>
        <p:nvSpPr>
          <p:cNvPr id="13" name="TextBox 10">
            <a:extLst>
              <a:ext uri="{FF2B5EF4-FFF2-40B4-BE49-F238E27FC236}">
                <a16:creationId xmlns:a16="http://schemas.microsoft.com/office/drawing/2014/main" xmlns="" id="{D444505D-3A76-0A46-9829-3F841D9C4711}"/>
              </a:ext>
            </a:extLst>
          </p:cNvPr>
          <p:cNvSpPr txBox="1"/>
          <p:nvPr/>
        </p:nvSpPr>
        <p:spPr>
          <a:xfrm>
            <a:off x="1460500" y="976256"/>
            <a:ext cx="6293263" cy="400110"/>
          </a:xfrm>
          <a:prstGeom prst="rect">
            <a:avLst/>
          </a:prstGeom>
          <a:noFill/>
        </p:spPr>
        <p:txBody>
          <a:bodyPr wrap="square" rtlCol="0">
            <a:spAutoFit/>
          </a:bodyPr>
          <a:lstStyle/>
          <a:p>
            <a:r>
              <a:rPr lang="en-US" sz="2000" spc="600" dirty="0" smtClean="0">
                <a:solidFill>
                  <a:schemeClr val="bg1">
                    <a:lumMod val="95000"/>
                  </a:schemeClr>
                </a:solidFill>
                <a:latin typeface="Arial" panose="020B0604020202020204" pitchFamily="34" charset="0"/>
                <a:cs typeface="Arial" panose="020B0604020202020204" pitchFamily="34" charset="0"/>
              </a:rPr>
              <a:t>RETO</a:t>
            </a:r>
            <a:endParaRPr lang="en-US" sz="2000" spc="600" dirty="0">
              <a:solidFill>
                <a:schemeClr val="bg1">
                  <a:lumMod val="95000"/>
                </a:schemeClr>
              </a:solidFill>
              <a:latin typeface="Arial" panose="020B0604020202020204" pitchFamily="34" charset="0"/>
              <a:cs typeface="Arial" panose="020B0604020202020204" pitchFamily="34" charset="0"/>
            </a:endParaRPr>
          </a:p>
        </p:txBody>
      </p:sp>
      <p:pic>
        <p:nvPicPr>
          <p:cNvPr id="15" name="Picture 10">
            <a:extLst>
              <a:ext uri="{FF2B5EF4-FFF2-40B4-BE49-F238E27FC236}">
                <a16:creationId xmlns:a16="http://schemas.microsoft.com/office/drawing/2014/main" xmlns="" id="{7F57C1C9-BD44-C646-B2C6-72F877EF552C}"/>
              </a:ext>
            </a:extLst>
          </p:cNvPr>
          <p:cNvPicPr>
            <a:picLocks noChangeAspect="1"/>
          </p:cNvPicPr>
          <p:nvPr/>
        </p:nvPicPr>
        <p:blipFill>
          <a:blip r:embed="rId2">
            <a:lum bright="-40000"/>
          </a:blip>
          <a:stretch>
            <a:fillRect/>
          </a:stretch>
        </p:blipFill>
        <p:spPr>
          <a:xfrm>
            <a:off x="10076988" y="6123524"/>
            <a:ext cx="1730491" cy="216311"/>
          </a:xfrm>
          <a:prstGeom prst="rect">
            <a:avLst/>
          </a:prstGeom>
        </p:spPr>
      </p:pic>
    </p:spTree>
    <p:extLst>
      <p:ext uri="{BB962C8B-B14F-4D97-AF65-F5344CB8AC3E}">
        <p14:creationId xmlns:p14="http://schemas.microsoft.com/office/powerpoint/2010/main" xmlns="" val="388646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a:extLst>
              <a:ext uri="{FF2B5EF4-FFF2-40B4-BE49-F238E27FC236}">
                <a16:creationId xmlns:a16="http://schemas.microsoft.com/office/drawing/2014/main" xmlns="" id="{0BA35CB2-A16E-3449-A373-B7D3B4E4C45A}"/>
              </a:ext>
            </a:extLst>
          </p:cNvPr>
          <p:cNvPicPr>
            <a:picLocks noChangeAspect="1"/>
          </p:cNvPicPr>
          <p:nvPr/>
        </p:nvPicPr>
        <p:blipFill>
          <a:blip r:embed="rId2">
            <a:duotone>
              <a:schemeClr val="bg2">
                <a:shade val="45000"/>
                <a:satMod val="135000"/>
              </a:schemeClr>
              <a:prstClr val="white"/>
            </a:duotone>
          </a:blip>
          <a:stretch>
            <a:fillRect/>
          </a:stretch>
        </p:blipFill>
        <p:spPr>
          <a:xfrm>
            <a:off x="2453218" y="2299113"/>
            <a:ext cx="204212" cy="364665"/>
          </a:xfrm>
          <a:prstGeom prst="rect">
            <a:avLst/>
          </a:prstGeom>
        </p:spPr>
      </p:pic>
      <p:grpSp>
        <p:nvGrpSpPr>
          <p:cNvPr id="41" name="Group 40">
            <a:extLst>
              <a:ext uri="{FF2B5EF4-FFF2-40B4-BE49-F238E27FC236}">
                <a16:creationId xmlns:a16="http://schemas.microsoft.com/office/drawing/2014/main" xmlns="" id="{F80DB40F-14E7-FB41-B315-095BDD8B048E}"/>
              </a:ext>
            </a:extLst>
          </p:cNvPr>
          <p:cNvGrpSpPr/>
          <p:nvPr/>
        </p:nvGrpSpPr>
        <p:grpSpPr>
          <a:xfrm>
            <a:off x="1687669" y="4199249"/>
            <a:ext cx="3140677" cy="666211"/>
            <a:chOff x="4000078" y="3775053"/>
            <a:chExt cx="3140677" cy="666211"/>
          </a:xfrm>
        </p:grpSpPr>
        <p:sp>
          <p:nvSpPr>
            <p:cNvPr id="42" name="TextBox 41">
              <a:extLst>
                <a:ext uri="{FF2B5EF4-FFF2-40B4-BE49-F238E27FC236}">
                  <a16:creationId xmlns:a16="http://schemas.microsoft.com/office/drawing/2014/main" xmlns="" id="{2D923550-9219-EE48-891D-5B9B06105F7C}"/>
                </a:ext>
              </a:extLst>
            </p:cNvPr>
            <p:cNvSpPr txBox="1"/>
            <p:nvPr/>
          </p:nvSpPr>
          <p:spPr>
            <a:xfrm>
              <a:off x="4000078" y="4133487"/>
              <a:ext cx="3140677" cy="307777"/>
            </a:xfrm>
            <a:prstGeom prst="rect">
              <a:avLst/>
            </a:prstGeom>
            <a:noFill/>
          </p:spPr>
          <p:txBody>
            <a:bodyPr wrap="square" rtlCol="0">
              <a:spAutoFit/>
            </a:bodyPr>
            <a:lstStyle/>
            <a:p>
              <a:r>
                <a:rPr lang="en-US" sz="1400" dirty="0" err="1">
                  <a:solidFill>
                    <a:srgbClr val="FFD522"/>
                  </a:solidFill>
                  <a:latin typeface="Arial" panose="020B0604020202020204" pitchFamily="34" charset="0"/>
                  <a:cs typeface="Arial" panose="020B0604020202020204" pitchFamily="34" charset="0"/>
                </a:rPr>
                <a:t>Responsable</a:t>
              </a:r>
              <a:r>
                <a:rPr lang="en-US" sz="1400" dirty="0">
                  <a:solidFill>
                    <a:srgbClr val="FFD522"/>
                  </a:solidFill>
                  <a:latin typeface="Arial" panose="020B0604020202020204" pitchFamily="34" charset="0"/>
                  <a:cs typeface="Arial" panose="020B0604020202020204" pitchFamily="34" charset="0"/>
                </a:rPr>
                <a:t> de </a:t>
              </a:r>
              <a:r>
                <a:rPr lang="en-US" sz="1400" dirty="0" err="1">
                  <a:solidFill>
                    <a:srgbClr val="FFD522"/>
                  </a:solidFill>
                  <a:latin typeface="Arial" panose="020B0604020202020204" pitchFamily="34" charset="0"/>
                  <a:cs typeface="Arial" panose="020B0604020202020204" pitchFamily="34" charset="0"/>
                </a:rPr>
                <a:t>equipo</a:t>
              </a:r>
              <a:endParaRPr lang="en-US" sz="1400" dirty="0">
                <a:solidFill>
                  <a:srgbClr val="FFD522"/>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9EC583D3-B0F4-C04D-8C20-49FBE3FB02BF}"/>
                </a:ext>
              </a:extLst>
            </p:cNvPr>
            <p:cNvSpPr txBox="1"/>
            <p:nvPr/>
          </p:nvSpPr>
          <p:spPr>
            <a:xfrm>
              <a:off x="4000078" y="3775053"/>
              <a:ext cx="3140677" cy="369332"/>
            </a:xfrm>
            <a:prstGeom prst="rect">
              <a:avLst/>
            </a:prstGeom>
            <a:noFill/>
          </p:spPr>
          <p:txBody>
            <a:bodyPr wrap="square" rtlCol="0">
              <a:spAutoFit/>
            </a:bodyPr>
            <a:lstStyle/>
            <a:p>
              <a:r>
                <a:rPr lang="en-US" b="1" dirty="0" err="1" smtClean="0">
                  <a:solidFill>
                    <a:schemeClr val="bg1"/>
                  </a:solidFill>
                  <a:latin typeface="Arial" panose="020B0604020202020204" pitchFamily="34" charset="0"/>
                  <a:cs typeface="Arial" panose="020B0604020202020204" pitchFamily="34" charset="0"/>
                </a:rPr>
                <a:t>Josué</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Gonzáles</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Olvera</a:t>
              </a:r>
              <a:endParaRPr lang="en-US" b="1" dirty="0">
                <a:solidFill>
                  <a:schemeClr val="bg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xmlns="" id="{28FF7998-4196-B744-89CD-4D2E4D45EA01}"/>
              </a:ext>
            </a:extLst>
          </p:cNvPr>
          <p:cNvGrpSpPr/>
          <p:nvPr/>
        </p:nvGrpSpPr>
        <p:grpSpPr>
          <a:xfrm>
            <a:off x="5692971" y="3046699"/>
            <a:ext cx="3165390" cy="604428"/>
            <a:chOff x="1303616" y="5008864"/>
            <a:chExt cx="3165390" cy="604428"/>
          </a:xfrm>
        </p:grpSpPr>
        <p:sp>
          <p:nvSpPr>
            <p:cNvPr id="45" name="TextBox 44">
              <a:extLst>
                <a:ext uri="{FF2B5EF4-FFF2-40B4-BE49-F238E27FC236}">
                  <a16:creationId xmlns:a16="http://schemas.microsoft.com/office/drawing/2014/main" xmlns="" id="{A1790197-05FF-7245-AE20-95367A84F99D}"/>
                </a:ext>
              </a:extLst>
            </p:cNvPr>
            <p:cNvSpPr txBox="1"/>
            <p:nvPr/>
          </p:nvSpPr>
          <p:spPr>
            <a:xfrm>
              <a:off x="1303616" y="5008864"/>
              <a:ext cx="3140677"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Sandra </a:t>
              </a:r>
              <a:r>
                <a:rPr lang="en-US" sz="1600" dirty="0" err="1" smtClean="0">
                  <a:solidFill>
                    <a:schemeClr val="bg1"/>
                  </a:solidFill>
                  <a:latin typeface="Arial" panose="020B0604020202020204" pitchFamily="34" charset="0"/>
                  <a:cs typeface="Arial" panose="020B0604020202020204" pitchFamily="34" charset="0"/>
                </a:rPr>
                <a:t>Jiménez</a:t>
              </a:r>
              <a:r>
                <a:rPr lang="en-US" sz="1600" dirty="0" smtClean="0">
                  <a:solidFill>
                    <a:schemeClr val="bg1"/>
                  </a:solidFill>
                  <a:latin typeface="Arial" panose="020B0604020202020204" pitchFamily="34" charset="0"/>
                  <a:cs typeface="Arial" panose="020B0604020202020204" pitchFamily="34" charset="0"/>
                </a:rPr>
                <a:t> Ortega</a:t>
              </a:r>
              <a:endParaRPr lang="en-US" sz="160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3524A271-16C1-F743-BBFC-A6A47239452E}"/>
                </a:ext>
              </a:extLst>
            </p:cNvPr>
            <p:cNvSpPr txBox="1"/>
            <p:nvPr/>
          </p:nvSpPr>
          <p:spPr>
            <a:xfrm>
              <a:off x="1328329" y="5305515"/>
              <a:ext cx="3140677" cy="307777"/>
            </a:xfrm>
            <a:prstGeom prst="rect">
              <a:avLst/>
            </a:prstGeom>
            <a:noFill/>
          </p:spPr>
          <p:txBody>
            <a:bodyPr wrap="square" rtlCol="0">
              <a:spAutoFit/>
            </a:bodyPr>
            <a:lstStyle/>
            <a:p>
              <a:r>
                <a:rPr lang="en-US" sz="1400" dirty="0" err="1" smtClean="0">
                  <a:solidFill>
                    <a:srgbClr val="FFD522"/>
                  </a:solidFill>
                  <a:latin typeface="Arial" panose="020B0604020202020204" pitchFamily="34" charset="0"/>
                  <a:cs typeface="Arial" panose="020B0604020202020204" pitchFamily="34" charset="0"/>
                </a:rPr>
                <a:t>Analista</a:t>
              </a:r>
              <a:r>
                <a:rPr lang="en-US" sz="1400" dirty="0" smtClean="0">
                  <a:solidFill>
                    <a:srgbClr val="FFD522"/>
                  </a:solidFill>
                  <a:latin typeface="Arial" panose="020B0604020202020204" pitchFamily="34" charset="0"/>
                  <a:cs typeface="Arial" panose="020B0604020202020204" pitchFamily="34" charset="0"/>
                </a:rPr>
                <a:t> de </a:t>
              </a:r>
              <a:r>
                <a:rPr lang="en-US" sz="1400" dirty="0" err="1" smtClean="0">
                  <a:solidFill>
                    <a:srgbClr val="FFD522"/>
                  </a:solidFill>
                  <a:latin typeface="Arial" panose="020B0604020202020204" pitchFamily="34" charset="0"/>
                  <a:cs typeface="Arial" panose="020B0604020202020204" pitchFamily="34" charset="0"/>
                </a:rPr>
                <a:t>importaciones</a:t>
              </a:r>
              <a:endParaRPr lang="en-US" sz="1400" dirty="0">
                <a:solidFill>
                  <a:srgbClr val="FFD522"/>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xmlns="" id="{B95ABE83-08D6-B340-94E0-6DD1AFCE1C4A}"/>
              </a:ext>
            </a:extLst>
          </p:cNvPr>
          <p:cNvGrpSpPr/>
          <p:nvPr/>
        </p:nvGrpSpPr>
        <p:grpSpPr>
          <a:xfrm>
            <a:off x="5692971" y="3945197"/>
            <a:ext cx="3165390" cy="604428"/>
            <a:chOff x="1303616" y="5008864"/>
            <a:chExt cx="3165390" cy="604428"/>
          </a:xfrm>
        </p:grpSpPr>
        <p:sp>
          <p:nvSpPr>
            <p:cNvPr id="48" name="TextBox 47">
              <a:extLst>
                <a:ext uri="{FF2B5EF4-FFF2-40B4-BE49-F238E27FC236}">
                  <a16:creationId xmlns:a16="http://schemas.microsoft.com/office/drawing/2014/main" xmlns="" id="{882EAB3E-03DD-E340-8CC2-21124C5F8E95}"/>
                </a:ext>
              </a:extLst>
            </p:cNvPr>
            <p:cNvSpPr txBox="1"/>
            <p:nvPr/>
          </p:nvSpPr>
          <p:spPr>
            <a:xfrm>
              <a:off x="1303616" y="5008864"/>
              <a:ext cx="3140677"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Regina </a:t>
              </a:r>
              <a:r>
                <a:rPr lang="en-US" sz="1600" dirty="0" err="1">
                  <a:solidFill>
                    <a:schemeClr val="bg1"/>
                  </a:solidFill>
                  <a:latin typeface="Arial" panose="020B0604020202020204" pitchFamily="34" charset="0"/>
                  <a:cs typeface="Arial" panose="020B0604020202020204" pitchFamily="34" charset="0"/>
                </a:rPr>
                <a:t>Sotelo</a:t>
              </a:r>
              <a:r>
                <a:rPr lang="en-US" sz="1600" dirty="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Alcántara</a:t>
              </a:r>
              <a:endParaRPr lang="en-US" sz="1600" dirty="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38A7A7D4-9D8C-E74C-9CE0-4B099038DE2B}"/>
                </a:ext>
              </a:extLst>
            </p:cNvPr>
            <p:cNvSpPr txBox="1"/>
            <p:nvPr/>
          </p:nvSpPr>
          <p:spPr>
            <a:xfrm>
              <a:off x="1328329" y="5305515"/>
              <a:ext cx="3140677" cy="307777"/>
            </a:xfrm>
            <a:prstGeom prst="rect">
              <a:avLst/>
            </a:prstGeom>
            <a:noFill/>
          </p:spPr>
          <p:txBody>
            <a:bodyPr wrap="square" rtlCol="0">
              <a:spAutoFit/>
            </a:bodyPr>
            <a:lstStyle/>
            <a:p>
              <a:r>
                <a:rPr lang="en-US" sz="1400" dirty="0" err="1" smtClean="0">
                  <a:solidFill>
                    <a:srgbClr val="FFD522"/>
                  </a:solidFill>
                  <a:latin typeface="Arial" panose="020B0604020202020204" pitchFamily="34" charset="0"/>
                  <a:cs typeface="Arial" panose="020B0604020202020204" pitchFamily="34" charset="0"/>
                </a:rPr>
                <a:t>Gerente</a:t>
              </a:r>
              <a:r>
                <a:rPr lang="en-US" sz="1400" dirty="0" smtClean="0">
                  <a:solidFill>
                    <a:srgbClr val="FFD522"/>
                  </a:solidFill>
                  <a:latin typeface="Arial" panose="020B0604020202020204" pitchFamily="34" charset="0"/>
                  <a:cs typeface="Arial" panose="020B0604020202020204" pitchFamily="34" charset="0"/>
                </a:rPr>
                <a:t> de </a:t>
              </a:r>
              <a:r>
                <a:rPr lang="en-US" sz="1400" dirty="0" err="1" smtClean="0">
                  <a:solidFill>
                    <a:srgbClr val="FFD522"/>
                  </a:solidFill>
                  <a:latin typeface="Arial" panose="020B0604020202020204" pitchFamily="34" charset="0"/>
                  <a:cs typeface="Arial" panose="020B0604020202020204" pitchFamily="34" charset="0"/>
                </a:rPr>
                <a:t>logística</a:t>
              </a:r>
              <a:endParaRPr lang="en-US" sz="1400" dirty="0">
                <a:solidFill>
                  <a:srgbClr val="FFD522"/>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xmlns="" id="{4FD57550-B90E-AB48-B591-7D649F6191EA}"/>
              </a:ext>
            </a:extLst>
          </p:cNvPr>
          <p:cNvGrpSpPr/>
          <p:nvPr/>
        </p:nvGrpSpPr>
        <p:grpSpPr>
          <a:xfrm>
            <a:off x="5692971" y="4896237"/>
            <a:ext cx="3165390" cy="604428"/>
            <a:chOff x="1303616" y="5008864"/>
            <a:chExt cx="3165390" cy="604428"/>
          </a:xfrm>
        </p:grpSpPr>
        <p:sp>
          <p:nvSpPr>
            <p:cNvPr id="51" name="TextBox 50">
              <a:extLst>
                <a:ext uri="{FF2B5EF4-FFF2-40B4-BE49-F238E27FC236}">
                  <a16:creationId xmlns:a16="http://schemas.microsoft.com/office/drawing/2014/main" xmlns="" id="{FEFC533E-3018-0345-97A0-9747799E9AC7}"/>
                </a:ext>
              </a:extLst>
            </p:cNvPr>
            <p:cNvSpPr txBox="1"/>
            <p:nvPr/>
          </p:nvSpPr>
          <p:spPr>
            <a:xfrm>
              <a:off x="1303616" y="5008864"/>
              <a:ext cx="3140677" cy="338554"/>
            </a:xfrm>
            <a:prstGeom prst="rect">
              <a:avLst/>
            </a:prstGeom>
            <a:noFill/>
          </p:spPr>
          <p:txBody>
            <a:bodyPr wrap="square" rtlCol="0">
              <a:spAutoFit/>
            </a:bodyPr>
            <a:lstStyle/>
            <a:p>
              <a:r>
                <a:rPr lang="en-US" sz="1600" dirty="0" err="1" smtClean="0">
                  <a:solidFill>
                    <a:schemeClr val="bg1"/>
                  </a:solidFill>
                  <a:latin typeface="Arial" panose="020B0604020202020204" pitchFamily="34" charset="0"/>
                  <a:cs typeface="Arial" panose="020B0604020202020204" pitchFamily="34" charset="0"/>
                </a:rPr>
                <a:t>Joaquín</a:t>
              </a:r>
              <a:r>
                <a:rPr lang="en-US" sz="1600" dirty="0" smtClean="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Pulido</a:t>
              </a:r>
              <a:r>
                <a:rPr lang="en-US" sz="1600" dirty="0" smtClean="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Barbosa</a:t>
              </a:r>
              <a:endParaRPr lang="en-US" sz="1600"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B839DC34-0CD3-0746-ADF7-EAF2AE16BD6A}"/>
                </a:ext>
              </a:extLst>
            </p:cNvPr>
            <p:cNvSpPr txBox="1"/>
            <p:nvPr/>
          </p:nvSpPr>
          <p:spPr>
            <a:xfrm>
              <a:off x="1328329" y="5305515"/>
              <a:ext cx="3140677" cy="307777"/>
            </a:xfrm>
            <a:prstGeom prst="rect">
              <a:avLst/>
            </a:prstGeom>
            <a:noFill/>
          </p:spPr>
          <p:txBody>
            <a:bodyPr wrap="square" rtlCol="0">
              <a:spAutoFit/>
            </a:bodyPr>
            <a:lstStyle/>
            <a:p>
              <a:r>
                <a:rPr lang="en-US" sz="1400" dirty="0" err="1" smtClean="0">
                  <a:solidFill>
                    <a:srgbClr val="FFD522"/>
                  </a:solidFill>
                  <a:latin typeface="Arial" panose="020B0604020202020204" pitchFamily="34" charset="0"/>
                  <a:cs typeface="Arial" panose="020B0604020202020204" pitchFamily="34" charset="0"/>
                </a:rPr>
                <a:t>Administrador</a:t>
              </a:r>
              <a:r>
                <a:rPr lang="en-US" sz="1400" dirty="0" smtClean="0">
                  <a:solidFill>
                    <a:srgbClr val="FFD522"/>
                  </a:solidFill>
                  <a:latin typeface="Arial" panose="020B0604020202020204" pitchFamily="34" charset="0"/>
                  <a:cs typeface="Arial" panose="020B0604020202020204" pitchFamily="34" charset="0"/>
                </a:rPr>
                <a:t> de </a:t>
              </a:r>
              <a:r>
                <a:rPr lang="en-US" sz="1400" dirty="0" err="1" smtClean="0">
                  <a:solidFill>
                    <a:srgbClr val="FFD522"/>
                  </a:solidFill>
                  <a:latin typeface="Arial" panose="020B0604020202020204" pitchFamily="34" charset="0"/>
                  <a:cs typeface="Arial" panose="020B0604020202020204" pitchFamily="34" charset="0"/>
                </a:rPr>
                <a:t>materiales</a:t>
              </a:r>
              <a:endParaRPr lang="en-US" sz="1400" dirty="0">
                <a:solidFill>
                  <a:srgbClr val="FFD522"/>
                </a:solidFill>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xmlns="" id="{14FCFE0B-1D04-EE4E-BDE4-A9802A166DC3}"/>
              </a:ext>
            </a:extLst>
          </p:cNvPr>
          <p:cNvGrpSpPr/>
          <p:nvPr/>
        </p:nvGrpSpPr>
        <p:grpSpPr>
          <a:xfrm>
            <a:off x="5692971" y="5717646"/>
            <a:ext cx="3556258" cy="604428"/>
            <a:chOff x="1655386" y="5728321"/>
            <a:chExt cx="3142942" cy="604428"/>
          </a:xfrm>
        </p:grpSpPr>
        <p:sp>
          <p:nvSpPr>
            <p:cNvPr id="54" name="TextBox 53">
              <a:extLst>
                <a:ext uri="{FF2B5EF4-FFF2-40B4-BE49-F238E27FC236}">
                  <a16:creationId xmlns:a16="http://schemas.microsoft.com/office/drawing/2014/main" xmlns="" id="{870267E5-46C1-0447-BC48-02E329B40EBD}"/>
                </a:ext>
              </a:extLst>
            </p:cNvPr>
            <p:cNvSpPr txBox="1"/>
            <p:nvPr/>
          </p:nvSpPr>
          <p:spPr>
            <a:xfrm>
              <a:off x="1655386" y="5728321"/>
              <a:ext cx="3140677"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Mauricio </a:t>
              </a:r>
              <a:r>
                <a:rPr lang="en-US" sz="1600" dirty="0" err="1">
                  <a:solidFill>
                    <a:schemeClr val="bg1"/>
                  </a:solidFill>
                  <a:latin typeface="Arial" panose="020B0604020202020204" pitchFamily="34" charset="0"/>
                  <a:cs typeface="Arial" panose="020B0604020202020204" pitchFamily="34" charset="0"/>
                </a:rPr>
                <a:t>Olvera</a:t>
              </a:r>
              <a:r>
                <a:rPr lang="en-US" sz="1600" dirty="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Sotomayor</a:t>
              </a:r>
              <a:endParaRPr lang="en-US" sz="1600" dirty="0">
                <a:solidFill>
                  <a:schemeClr val="bg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BD3D3933-7F9E-3043-A299-AF17EF27D748}"/>
                </a:ext>
              </a:extLst>
            </p:cNvPr>
            <p:cNvSpPr txBox="1"/>
            <p:nvPr/>
          </p:nvSpPr>
          <p:spPr>
            <a:xfrm>
              <a:off x="1657651" y="6024972"/>
              <a:ext cx="3140677" cy="307777"/>
            </a:xfrm>
            <a:prstGeom prst="rect">
              <a:avLst/>
            </a:prstGeom>
            <a:noFill/>
          </p:spPr>
          <p:txBody>
            <a:bodyPr wrap="square" rtlCol="0">
              <a:spAutoFit/>
            </a:bodyPr>
            <a:lstStyle/>
            <a:p>
              <a:r>
                <a:rPr lang="en-US" sz="1400" dirty="0" err="1" smtClean="0">
                  <a:solidFill>
                    <a:srgbClr val="FFD522"/>
                  </a:solidFill>
                  <a:latin typeface="Arial" panose="020B0604020202020204" pitchFamily="34" charset="0"/>
                  <a:cs typeface="Arial" panose="020B0604020202020204" pitchFamily="34" charset="0"/>
                </a:rPr>
                <a:t>Gerente</a:t>
              </a:r>
              <a:r>
                <a:rPr lang="en-US" sz="1400" dirty="0" smtClean="0">
                  <a:solidFill>
                    <a:srgbClr val="FFD522"/>
                  </a:solidFill>
                  <a:latin typeface="Arial" panose="020B0604020202020204" pitchFamily="34" charset="0"/>
                  <a:cs typeface="Arial" panose="020B0604020202020204" pitchFamily="34" charset="0"/>
                </a:rPr>
                <a:t> de </a:t>
              </a:r>
              <a:r>
                <a:rPr lang="en-US" sz="1400" dirty="0" err="1" smtClean="0">
                  <a:solidFill>
                    <a:srgbClr val="FFD522"/>
                  </a:solidFill>
                  <a:latin typeface="Arial" panose="020B0604020202020204" pitchFamily="34" charset="0"/>
                  <a:cs typeface="Arial" panose="020B0604020202020204" pitchFamily="34" charset="0"/>
                </a:rPr>
                <a:t>organización</a:t>
              </a:r>
              <a:r>
                <a:rPr lang="en-US" sz="1400" dirty="0" smtClean="0">
                  <a:solidFill>
                    <a:srgbClr val="FFD522"/>
                  </a:solidFill>
                  <a:latin typeface="Arial" panose="020B0604020202020204" pitchFamily="34" charset="0"/>
                  <a:cs typeface="Arial" panose="020B0604020202020204" pitchFamily="34" charset="0"/>
                </a:rPr>
                <a:t> y </a:t>
              </a:r>
              <a:r>
                <a:rPr lang="en-US" sz="1400" dirty="0" err="1" smtClean="0">
                  <a:solidFill>
                    <a:srgbClr val="FFD522"/>
                  </a:solidFill>
                  <a:latin typeface="Arial" panose="020B0604020202020204" pitchFamily="34" charset="0"/>
                  <a:cs typeface="Arial" panose="020B0604020202020204" pitchFamily="34" charset="0"/>
                </a:rPr>
                <a:t>validación</a:t>
              </a:r>
              <a:endParaRPr lang="en-US" sz="1400" dirty="0">
                <a:solidFill>
                  <a:srgbClr val="FFD522"/>
                </a:solidFill>
                <a:latin typeface="Arial" panose="020B0604020202020204" pitchFamily="34" charset="0"/>
                <a:cs typeface="Arial" panose="020B0604020202020204" pitchFamily="34" charset="0"/>
              </a:endParaRPr>
            </a:p>
          </p:txBody>
        </p:sp>
      </p:grpSp>
      <p:pic>
        <p:nvPicPr>
          <p:cNvPr id="56" name="Picture 55">
            <a:extLst>
              <a:ext uri="{FF2B5EF4-FFF2-40B4-BE49-F238E27FC236}">
                <a16:creationId xmlns:a16="http://schemas.microsoft.com/office/drawing/2014/main" xmlns="" id="{A96AE084-A7F5-EB4A-A47B-741DF0A85B21}"/>
              </a:ext>
            </a:extLst>
          </p:cNvPr>
          <p:cNvPicPr>
            <a:picLocks noChangeAspect="1"/>
          </p:cNvPicPr>
          <p:nvPr/>
        </p:nvPicPr>
        <p:blipFill>
          <a:blip r:embed="rId3">
            <a:duotone>
              <a:schemeClr val="bg2">
                <a:shade val="45000"/>
                <a:satMod val="135000"/>
              </a:schemeClr>
              <a:prstClr val="white"/>
            </a:duotone>
          </a:blip>
          <a:stretch>
            <a:fillRect/>
          </a:stretch>
        </p:blipFill>
        <p:spPr>
          <a:xfrm>
            <a:off x="1374373" y="4210966"/>
            <a:ext cx="312544" cy="575739"/>
          </a:xfrm>
          <a:prstGeom prst="rect">
            <a:avLst/>
          </a:prstGeom>
        </p:spPr>
      </p:pic>
      <p:pic>
        <p:nvPicPr>
          <p:cNvPr id="57" name="Picture 56">
            <a:extLst>
              <a:ext uri="{FF2B5EF4-FFF2-40B4-BE49-F238E27FC236}">
                <a16:creationId xmlns:a16="http://schemas.microsoft.com/office/drawing/2014/main" xmlns="" id="{0DE01228-C268-5E4B-9858-03E1125A2051}"/>
              </a:ext>
            </a:extLst>
          </p:cNvPr>
          <p:cNvPicPr>
            <a:picLocks noChangeAspect="1"/>
          </p:cNvPicPr>
          <p:nvPr/>
        </p:nvPicPr>
        <p:blipFill>
          <a:blip r:embed="rId4">
            <a:duotone>
              <a:schemeClr val="bg2">
                <a:shade val="45000"/>
                <a:satMod val="135000"/>
              </a:schemeClr>
              <a:prstClr val="white"/>
            </a:duotone>
          </a:blip>
          <a:stretch>
            <a:fillRect/>
          </a:stretch>
        </p:blipFill>
        <p:spPr>
          <a:xfrm>
            <a:off x="5362453" y="3227564"/>
            <a:ext cx="248245" cy="336905"/>
          </a:xfrm>
          <a:prstGeom prst="rect">
            <a:avLst/>
          </a:prstGeom>
        </p:spPr>
      </p:pic>
      <p:pic>
        <p:nvPicPr>
          <p:cNvPr id="58" name="Picture 57">
            <a:extLst>
              <a:ext uri="{FF2B5EF4-FFF2-40B4-BE49-F238E27FC236}">
                <a16:creationId xmlns:a16="http://schemas.microsoft.com/office/drawing/2014/main" xmlns="" id="{0C930EF2-607A-E746-A2F1-315895A4AC51}"/>
              </a:ext>
            </a:extLst>
          </p:cNvPr>
          <p:cNvPicPr>
            <a:picLocks noChangeAspect="1"/>
          </p:cNvPicPr>
          <p:nvPr/>
        </p:nvPicPr>
        <p:blipFill>
          <a:blip r:embed="rId4">
            <a:duotone>
              <a:schemeClr val="bg2">
                <a:shade val="45000"/>
                <a:satMod val="135000"/>
              </a:schemeClr>
              <a:prstClr val="white"/>
            </a:duotone>
          </a:blip>
          <a:stretch>
            <a:fillRect/>
          </a:stretch>
        </p:blipFill>
        <p:spPr>
          <a:xfrm>
            <a:off x="5362453" y="4097273"/>
            <a:ext cx="248245" cy="336905"/>
          </a:xfrm>
          <a:prstGeom prst="rect">
            <a:avLst/>
          </a:prstGeom>
        </p:spPr>
      </p:pic>
      <p:pic>
        <p:nvPicPr>
          <p:cNvPr id="59" name="Picture 58">
            <a:extLst>
              <a:ext uri="{FF2B5EF4-FFF2-40B4-BE49-F238E27FC236}">
                <a16:creationId xmlns:a16="http://schemas.microsoft.com/office/drawing/2014/main" xmlns="" id="{0E3C442A-D2ED-1740-8660-B023C9C079F2}"/>
              </a:ext>
            </a:extLst>
          </p:cNvPr>
          <p:cNvPicPr>
            <a:picLocks noChangeAspect="1"/>
          </p:cNvPicPr>
          <p:nvPr/>
        </p:nvPicPr>
        <p:blipFill>
          <a:blip r:embed="rId4">
            <a:duotone>
              <a:schemeClr val="bg2">
                <a:shade val="45000"/>
                <a:satMod val="135000"/>
              </a:schemeClr>
              <a:prstClr val="white"/>
            </a:duotone>
          </a:blip>
          <a:stretch>
            <a:fillRect/>
          </a:stretch>
        </p:blipFill>
        <p:spPr>
          <a:xfrm>
            <a:off x="5362453" y="4966982"/>
            <a:ext cx="248245" cy="336905"/>
          </a:xfrm>
          <a:prstGeom prst="rect">
            <a:avLst/>
          </a:prstGeom>
        </p:spPr>
      </p:pic>
      <p:pic>
        <p:nvPicPr>
          <p:cNvPr id="60" name="Picture 59">
            <a:extLst>
              <a:ext uri="{FF2B5EF4-FFF2-40B4-BE49-F238E27FC236}">
                <a16:creationId xmlns:a16="http://schemas.microsoft.com/office/drawing/2014/main" xmlns="" id="{3499796C-CA6D-0C46-92D5-F790694C27EC}"/>
              </a:ext>
            </a:extLst>
          </p:cNvPr>
          <p:cNvPicPr>
            <a:picLocks noChangeAspect="1"/>
          </p:cNvPicPr>
          <p:nvPr/>
        </p:nvPicPr>
        <p:blipFill>
          <a:blip r:embed="rId4">
            <a:duotone>
              <a:schemeClr val="bg2">
                <a:shade val="45000"/>
                <a:satMod val="135000"/>
              </a:schemeClr>
              <a:prstClr val="white"/>
            </a:duotone>
          </a:blip>
          <a:stretch>
            <a:fillRect/>
          </a:stretch>
        </p:blipFill>
        <p:spPr>
          <a:xfrm>
            <a:off x="5362453" y="5836691"/>
            <a:ext cx="248245" cy="336905"/>
          </a:xfrm>
          <a:prstGeom prst="rect">
            <a:avLst/>
          </a:prstGeom>
        </p:spPr>
      </p:pic>
      <p:sp>
        <p:nvSpPr>
          <p:cNvPr id="32" name="TextBox 18">
            <a:extLst>
              <a:ext uri="{FF2B5EF4-FFF2-40B4-BE49-F238E27FC236}">
                <a16:creationId xmlns:a16="http://schemas.microsoft.com/office/drawing/2014/main" xmlns="" id="{3DF1D157-DBD6-0C41-BAF0-7A7ADC47F1CC}"/>
              </a:ext>
            </a:extLst>
          </p:cNvPr>
          <p:cNvSpPr txBox="1"/>
          <p:nvPr/>
        </p:nvSpPr>
        <p:spPr>
          <a:xfrm>
            <a:off x="1672974" y="515744"/>
            <a:ext cx="2495660" cy="430887"/>
          </a:xfrm>
          <a:prstGeom prst="rect">
            <a:avLst/>
          </a:prstGeom>
          <a:noFill/>
        </p:spPr>
        <p:txBody>
          <a:bodyPr wrap="square" rtlCol="0">
            <a:spAutoFit/>
          </a:bodyPr>
          <a:lstStyle/>
          <a:p>
            <a:r>
              <a:rPr lang="en-US" sz="2200" spc="600" dirty="0">
                <a:solidFill>
                  <a:schemeClr val="bg1"/>
                </a:solidFill>
                <a:latin typeface="Arial" panose="020B0604020202020204" pitchFamily="34" charset="0"/>
                <a:cs typeface="Arial" panose="020B0604020202020204" pitchFamily="34" charset="0"/>
              </a:rPr>
              <a:t>EQUIPO</a:t>
            </a:r>
          </a:p>
        </p:txBody>
      </p:sp>
      <p:pic>
        <p:nvPicPr>
          <p:cNvPr id="35" name="Picture 34" descr="A picture containing food, drawing&#10;&#10;Description automatically generated">
            <a:extLst>
              <a:ext uri="{FF2B5EF4-FFF2-40B4-BE49-F238E27FC236}">
                <a16:creationId xmlns:a16="http://schemas.microsoft.com/office/drawing/2014/main" xmlns="" id="{ECC14368-1F10-9244-B555-329CBD393180}"/>
              </a:ext>
            </a:extLst>
          </p:cNvPr>
          <p:cNvPicPr>
            <a:picLocks noChangeAspect="1"/>
          </p:cNvPicPr>
          <p:nvPr/>
        </p:nvPicPr>
        <p:blipFill>
          <a:blip r:embed="rId5">
            <a:duotone>
              <a:schemeClr val="bg2">
                <a:shade val="45000"/>
                <a:satMod val="135000"/>
              </a:schemeClr>
              <a:prstClr val="white"/>
            </a:duotone>
          </a:blip>
          <a:stretch>
            <a:fillRect/>
          </a:stretch>
        </p:blipFill>
        <p:spPr>
          <a:xfrm>
            <a:off x="562640" y="402144"/>
            <a:ext cx="912085" cy="912085"/>
          </a:xfrm>
          <a:prstGeom prst="rect">
            <a:avLst/>
          </a:prstGeom>
        </p:spPr>
      </p:pic>
      <p:sp>
        <p:nvSpPr>
          <p:cNvPr id="33" name="TextBox 10">
            <a:extLst>
              <a:ext uri="{FF2B5EF4-FFF2-40B4-BE49-F238E27FC236}">
                <a16:creationId xmlns:a16="http://schemas.microsoft.com/office/drawing/2014/main" xmlns="" id="{D444505D-3A76-0A46-9829-3F841D9C4711}"/>
              </a:ext>
            </a:extLst>
          </p:cNvPr>
          <p:cNvSpPr txBox="1"/>
          <p:nvPr/>
        </p:nvSpPr>
        <p:spPr>
          <a:xfrm>
            <a:off x="2724951" y="2325224"/>
            <a:ext cx="7010525" cy="338554"/>
          </a:xfrm>
          <a:prstGeom prst="rect">
            <a:avLst/>
          </a:prstGeom>
          <a:noFill/>
        </p:spPr>
        <p:txBody>
          <a:bodyPr wrap="square" rtlCol="0">
            <a:spAutoFit/>
          </a:bodyPr>
          <a:lstStyle/>
          <a:p>
            <a:r>
              <a:rPr lang="en-US" sz="1600" spc="300" dirty="0" smtClean="0">
                <a:solidFill>
                  <a:schemeClr val="bg1">
                    <a:lumMod val="95000"/>
                  </a:schemeClr>
                </a:solidFill>
                <a:latin typeface="Arial" panose="020B0604020202020204" pitchFamily="34" charset="0"/>
                <a:cs typeface="Arial" panose="020B0604020202020204" pitchFamily="34" charset="0"/>
              </a:rPr>
              <a:t>ENSABLADORA ITK PARQUE INDUSTRIAL TOLUCA</a:t>
            </a:r>
            <a:endParaRPr lang="en-US" sz="1600" spc="300" dirty="0">
              <a:solidFill>
                <a:schemeClr val="bg1">
                  <a:lumMod val="95000"/>
                </a:schemeClr>
              </a:solidFill>
              <a:latin typeface="Arial" panose="020B0604020202020204" pitchFamily="34" charset="0"/>
              <a:cs typeface="Arial" panose="020B0604020202020204" pitchFamily="34" charset="0"/>
            </a:endParaRPr>
          </a:p>
        </p:txBody>
      </p:sp>
      <p:pic>
        <p:nvPicPr>
          <p:cNvPr id="34" name="Picture 10">
            <a:extLst>
              <a:ext uri="{FF2B5EF4-FFF2-40B4-BE49-F238E27FC236}">
                <a16:creationId xmlns:a16="http://schemas.microsoft.com/office/drawing/2014/main" xmlns="" id="{7F57C1C9-BD44-C646-B2C6-72F877EF552C}"/>
              </a:ext>
            </a:extLst>
          </p:cNvPr>
          <p:cNvPicPr>
            <a:picLocks noChangeAspect="1"/>
          </p:cNvPicPr>
          <p:nvPr/>
        </p:nvPicPr>
        <p:blipFill>
          <a:blip r:embed="rId6">
            <a:lum bright="-40000"/>
          </a:blip>
          <a:stretch>
            <a:fillRect/>
          </a:stretch>
        </p:blipFill>
        <p:spPr>
          <a:xfrm>
            <a:off x="10076988" y="6123524"/>
            <a:ext cx="1730491" cy="216311"/>
          </a:xfrm>
          <a:prstGeom prst="rect">
            <a:avLst/>
          </a:prstGeom>
        </p:spPr>
      </p:pic>
      <p:sp>
        <p:nvSpPr>
          <p:cNvPr id="36" name="TextBox 6">
            <a:extLst>
              <a:ext uri="{FF2B5EF4-FFF2-40B4-BE49-F238E27FC236}">
                <a16:creationId xmlns:a16="http://schemas.microsoft.com/office/drawing/2014/main" xmlns="" id="{C566C848-A19E-7546-92B3-654A6058FCC5}"/>
              </a:ext>
            </a:extLst>
          </p:cNvPr>
          <p:cNvSpPr txBox="1"/>
          <p:nvPr/>
        </p:nvSpPr>
        <p:spPr>
          <a:xfrm>
            <a:off x="2121625" y="1364929"/>
            <a:ext cx="7739227" cy="800219"/>
          </a:xfrm>
          <a:prstGeom prst="rect">
            <a:avLst/>
          </a:prstGeom>
          <a:noFill/>
        </p:spPr>
        <p:txBody>
          <a:bodyPr wrap="square" rtlCol="0">
            <a:spAutoFit/>
          </a:bodyPr>
          <a:lstStyle/>
          <a:p>
            <a:pPr algn="ctr"/>
            <a:r>
              <a:rPr lang="en-US" sz="4600" b="1" dirty="0" smtClean="0">
                <a:solidFill>
                  <a:srgbClr val="FFC000"/>
                </a:solidFill>
                <a:latin typeface="Arial" panose="020B0604020202020204" pitchFamily="34" charset="0"/>
                <a:cs typeface="Arial" panose="020B0604020202020204" pitchFamily="34" charset="0"/>
              </a:rPr>
              <a:t>Innovadores </a:t>
            </a:r>
            <a:r>
              <a:rPr lang="en-US" sz="4600" b="1" dirty="0" err="1" smtClean="0">
                <a:solidFill>
                  <a:srgbClr val="FFC000"/>
                </a:solidFill>
                <a:latin typeface="Arial" panose="020B0604020202020204" pitchFamily="34" charset="0"/>
                <a:cs typeface="Arial" panose="020B0604020202020204" pitchFamily="34" charset="0"/>
              </a:rPr>
              <a:t>motorizados</a:t>
            </a:r>
            <a:endParaRPr lang="en-US" sz="4600" b="1" dirty="0">
              <a:solidFill>
                <a:srgbClr val="FFC000"/>
              </a:solidFill>
              <a:latin typeface="Arial" panose="020B0604020202020204" pitchFamily="34" charset="0"/>
              <a:cs typeface="Arial" panose="020B0604020202020204" pitchFamily="34" charset="0"/>
            </a:endParaRPr>
          </a:p>
        </p:txBody>
      </p:sp>
      <p:sp>
        <p:nvSpPr>
          <p:cNvPr id="37" name="Double Bracket 7">
            <a:extLst>
              <a:ext uri="{FF2B5EF4-FFF2-40B4-BE49-F238E27FC236}">
                <a16:creationId xmlns:a16="http://schemas.microsoft.com/office/drawing/2014/main" xmlns="" id="{2134C4BB-AD42-FA4A-9E60-34F432E80654}"/>
              </a:ext>
            </a:extLst>
          </p:cNvPr>
          <p:cNvSpPr/>
          <p:nvPr/>
        </p:nvSpPr>
        <p:spPr>
          <a:xfrm>
            <a:off x="1772925" y="1341291"/>
            <a:ext cx="8418364" cy="884766"/>
          </a:xfrm>
          <a:prstGeom prst="bracketPair">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86A"/>
              </a:solidFill>
            </a:endParaRPr>
          </a:p>
        </p:txBody>
      </p:sp>
    </p:spTree>
    <p:extLst>
      <p:ext uri="{BB962C8B-B14F-4D97-AF65-F5344CB8AC3E}">
        <p14:creationId xmlns:p14="http://schemas.microsoft.com/office/powerpoint/2010/main" xmlns="" val="370458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xmlns="" id="{C566C848-A19E-7546-92B3-654A6058FCC5}"/>
              </a:ext>
            </a:extLst>
          </p:cNvPr>
          <p:cNvSpPr txBox="1"/>
          <p:nvPr/>
        </p:nvSpPr>
        <p:spPr>
          <a:xfrm>
            <a:off x="2121625" y="1364929"/>
            <a:ext cx="7739227" cy="800219"/>
          </a:xfrm>
          <a:prstGeom prst="rect">
            <a:avLst/>
          </a:prstGeom>
          <a:noFill/>
        </p:spPr>
        <p:txBody>
          <a:bodyPr wrap="square" rtlCol="0">
            <a:spAutoFit/>
          </a:bodyPr>
          <a:lstStyle/>
          <a:p>
            <a:pPr algn="ctr"/>
            <a:r>
              <a:rPr lang="en-US" sz="4600" b="1" dirty="0" smtClean="0">
                <a:solidFill>
                  <a:srgbClr val="FFC000"/>
                </a:solidFill>
                <a:latin typeface="Arial" panose="020B0604020202020204" pitchFamily="34" charset="0"/>
                <a:cs typeface="Arial" panose="020B0604020202020204" pitchFamily="34" charset="0"/>
              </a:rPr>
              <a:t>Innovadores </a:t>
            </a:r>
            <a:r>
              <a:rPr lang="en-US" sz="4600" b="1" dirty="0" err="1" smtClean="0">
                <a:solidFill>
                  <a:srgbClr val="FFC000"/>
                </a:solidFill>
                <a:latin typeface="Arial" panose="020B0604020202020204" pitchFamily="34" charset="0"/>
                <a:cs typeface="Arial" panose="020B0604020202020204" pitchFamily="34" charset="0"/>
              </a:rPr>
              <a:t>motorizados</a:t>
            </a:r>
            <a:endParaRPr lang="en-US" sz="4600" b="1" dirty="0">
              <a:solidFill>
                <a:srgbClr val="FFC000"/>
              </a:solidFill>
              <a:latin typeface="Arial" panose="020B0604020202020204" pitchFamily="34" charset="0"/>
              <a:cs typeface="Arial" panose="020B0604020202020204" pitchFamily="34" charset="0"/>
            </a:endParaRPr>
          </a:p>
        </p:txBody>
      </p:sp>
      <p:sp>
        <p:nvSpPr>
          <p:cNvPr id="8" name="Double Bracket 7">
            <a:extLst>
              <a:ext uri="{FF2B5EF4-FFF2-40B4-BE49-F238E27FC236}">
                <a16:creationId xmlns:a16="http://schemas.microsoft.com/office/drawing/2014/main" xmlns="" id="{2134C4BB-AD42-FA4A-9E60-34F432E80654}"/>
              </a:ext>
            </a:extLst>
          </p:cNvPr>
          <p:cNvSpPr/>
          <p:nvPr/>
        </p:nvSpPr>
        <p:spPr>
          <a:xfrm>
            <a:off x="1772925" y="1341291"/>
            <a:ext cx="8418364" cy="884766"/>
          </a:xfrm>
          <a:prstGeom prst="bracketPair">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86A"/>
              </a:solidFill>
            </a:endParaRPr>
          </a:p>
        </p:txBody>
      </p:sp>
      <p:sp>
        <p:nvSpPr>
          <p:cNvPr id="32" name="TextBox 18">
            <a:extLst>
              <a:ext uri="{FF2B5EF4-FFF2-40B4-BE49-F238E27FC236}">
                <a16:creationId xmlns:a16="http://schemas.microsoft.com/office/drawing/2014/main" xmlns="" id="{3DF1D157-DBD6-0C41-BAF0-7A7ADC47F1CC}"/>
              </a:ext>
            </a:extLst>
          </p:cNvPr>
          <p:cNvSpPr txBox="1"/>
          <p:nvPr/>
        </p:nvSpPr>
        <p:spPr>
          <a:xfrm>
            <a:off x="1658624" y="501483"/>
            <a:ext cx="5430207"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ACERCA DE NOSOTROS</a:t>
            </a:r>
          </a:p>
        </p:txBody>
      </p:sp>
      <p:sp>
        <p:nvSpPr>
          <p:cNvPr id="31" name="TextBox 5">
            <a:extLst>
              <a:ext uri="{FF2B5EF4-FFF2-40B4-BE49-F238E27FC236}">
                <a16:creationId xmlns:a16="http://schemas.microsoft.com/office/drawing/2014/main" xmlns="" id="{AACE337A-CE30-C249-A4D3-1DBE860661E9}"/>
              </a:ext>
            </a:extLst>
          </p:cNvPr>
          <p:cNvSpPr txBox="1"/>
          <p:nvPr/>
        </p:nvSpPr>
        <p:spPr>
          <a:xfrm>
            <a:off x="6806869" y="3038101"/>
            <a:ext cx="4561163" cy="2031325"/>
          </a:xfrm>
          <a:prstGeom prst="rect">
            <a:avLst/>
          </a:prstGeom>
          <a:noFill/>
        </p:spPr>
        <p:txBody>
          <a:bodyPr wrap="square" rtlCol="0">
            <a:spAutoFit/>
          </a:bodyPr>
          <a:lstStyle/>
          <a:p>
            <a:r>
              <a:rPr lang="es-ES" dirty="0">
                <a:solidFill>
                  <a:schemeClr val="bg1"/>
                </a:solidFill>
                <a:latin typeface="Arial"/>
                <a:cs typeface="Arial"/>
              </a:rPr>
              <a:t>Nos caracterizamos por siempre estar unidos en los momentos difíciles, nos apoyamos y </a:t>
            </a:r>
            <a:r>
              <a:rPr lang="es-ES" dirty="0" smtClean="0">
                <a:solidFill>
                  <a:schemeClr val="bg1"/>
                </a:solidFill>
                <a:latin typeface="Arial"/>
                <a:cs typeface="Arial"/>
              </a:rPr>
              <a:t>cuando se trata de </a:t>
            </a:r>
            <a:r>
              <a:rPr lang="es-ES" dirty="0">
                <a:solidFill>
                  <a:schemeClr val="bg1"/>
                </a:solidFill>
                <a:latin typeface="Arial"/>
                <a:cs typeface="Arial"/>
              </a:rPr>
              <a:t>celebrar, lo hacemos en grande. Nos gusta estar en los primeros lugares de nuestra </a:t>
            </a:r>
            <a:r>
              <a:rPr lang="es-ES" dirty="0" smtClean="0">
                <a:solidFill>
                  <a:schemeClr val="bg1"/>
                </a:solidFill>
                <a:latin typeface="Arial"/>
                <a:cs typeface="Arial"/>
              </a:rPr>
              <a:t>Región, ¿y por </a:t>
            </a:r>
            <a:r>
              <a:rPr lang="es-ES" dirty="0">
                <a:solidFill>
                  <a:schemeClr val="bg1"/>
                </a:solidFill>
                <a:latin typeface="Arial"/>
                <a:cs typeface="Arial"/>
              </a:rPr>
              <a:t>qué </a:t>
            </a:r>
            <a:r>
              <a:rPr lang="es-ES" dirty="0" smtClean="0">
                <a:solidFill>
                  <a:schemeClr val="bg1"/>
                </a:solidFill>
                <a:latin typeface="Arial"/>
                <a:cs typeface="Arial"/>
              </a:rPr>
              <a:t>no?, </a:t>
            </a:r>
            <a:r>
              <a:rPr lang="es-ES" dirty="0">
                <a:solidFill>
                  <a:schemeClr val="bg1"/>
                </a:solidFill>
                <a:latin typeface="Arial"/>
                <a:cs typeface="Arial"/>
              </a:rPr>
              <a:t>del país. </a:t>
            </a:r>
          </a:p>
          <a:p>
            <a:endParaRPr lang="en-US" dirty="0">
              <a:solidFill>
                <a:schemeClr val="bg1"/>
              </a:solidFill>
              <a:latin typeface="Arial"/>
              <a:cs typeface="Arial"/>
            </a:endParaRPr>
          </a:p>
        </p:txBody>
      </p:sp>
      <p:pic>
        <p:nvPicPr>
          <p:cNvPr id="13" name="Picture 34" descr="A picture containing food, drawing&#10;&#10;Description automatically generated">
            <a:extLst>
              <a:ext uri="{FF2B5EF4-FFF2-40B4-BE49-F238E27FC236}">
                <a16:creationId xmlns:a16="http://schemas.microsoft.com/office/drawing/2014/main" xmlns="" id="{ECC14368-1F10-9244-B555-329CBD393180}"/>
              </a:ext>
            </a:extLst>
          </p:cNvPr>
          <p:cNvPicPr>
            <a:picLocks noChangeAspect="1"/>
          </p:cNvPicPr>
          <p:nvPr/>
        </p:nvPicPr>
        <p:blipFill>
          <a:blip r:embed="rId2">
            <a:duotone>
              <a:schemeClr val="bg2">
                <a:shade val="45000"/>
                <a:satMod val="135000"/>
              </a:schemeClr>
              <a:prstClr val="white"/>
            </a:duotone>
          </a:blip>
          <a:stretch>
            <a:fillRect/>
          </a:stretch>
        </p:blipFill>
        <p:spPr>
          <a:xfrm>
            <a:off x="562640" y="402144"/>
            <a:ext cx="912085" cy="912085"/>
          </a:xfrm>
          <a:prstGeom prst="rect">
            <a:avLst/>
          </a:prstGeom>
        </p:spPr>
      </p:pic>
      <p:pic>
        <p:nvPicPr>
          <p:cNvPr id="14"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1524" y="2355261"/>
            <a:ext cx="6729413" cy="4492625"/>
          </a:xfrm>
          <a:prstGeom prst="rect">
            <a:avLst/>
          </a:prstGeom>
          <a:noFill/>
          <a:ln w="9525">
            <a:noFill/>
            <a:miter lim="800000"/>
            <a:headEnd/>
            <a:tailEnd/>
          </a:ln>
          <a:effectLst/>
        </p:spPr>
      </p:pic>
    </p:spTree>
    <p:extLst>
      <p:ext uri="{BB962C8B-B14F-4D97-AF65-F5344CB8AC3E}">
        <p14:creationId xmlns:p14="http://schemas.microsoft.com/office/powerpoint/2010/main" xmlns="" val="46819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xmlns="" id="{C566C848-A19E-7546-92B3-654A6058FCC5}"/>
              </a:ext>
            </a:extLst>
          </p:cNvPr>
          <p:cNvSpPr txBox="1"/>
          <p:nvPr/>
        </p:nvSpPr>
        <p:spPr>
          <a:xfrm>
            <a:off x="1749906" y="1857463"/>
            <a:ext cx="9242982" cy="830997"/>
          </a:xfrm>
          <a:prstGeom prst="rect">
            <a:avLst/>
          </a:prstGeom>
          <a:noFill/>
        </p:spPr>
        <p:txBody>
          <a:bodyPr wrap="square" rtlCol="0">
            <a:spAutoFit/>
          </a:bodyPr>
          <a:lstStyle/>
          <a:p>
            <a:r>
              <a:rPr lang="es-MX" sz="2400" dirty="0" smtClean="0">
                <a:solidFill>
                  <a:srgbClr val="FFC000"/>
                </a:solidFill>
              </a:rPr>
              <a:t>Cómo logramos que nuestros clientes renueven la póliza de sus motos con Seguros Azteca</a:t>
            </a:r>
            <a:endParaRPr lang="en-US" sz="2400" b="1" dirty="0">
              <a:solidFill>
                <a:srgbClr val="FFC000"/>
              </a:solidFill>
              <a:latin typeface="Arial" panose="020B0604020202020204" pitchFamily="34" charset="0"/>
              <a:cs typeface="Arial" panose="020B0604020202020204" pitchFamily="34" charset="0"/>
            </a:endParaRPr>
          </a:p>
        </p:txBody>
      </p:sp>
      <p:sp>
        <p:nvSpPr>
          <p:cNvPr id="8" name="Double Bracket 7">
            <a:extLst>
              <a:ext uri="{FF2B5EF4-FFF2-40B4-BE49-F238E27FC236}">
                <a16:creationId xmlns:a16="http://schemas.microsoft.com/office/drawing/2014/main" xmlns="" id="{2134C4BB-AD42-FA4A-9E60-34F432E80654}"/>
              </a:ext>
            </a:extLst>
          </p:cNvPr>
          <p:cNvSpPr/>
          <p:nvPr/>
        </p:nvSpPr>
        <p:spPr>
          <a:xfrm>
            <a:off x="1295400" y="1747711"/>
            <a:ext cx="9653288" cy="879807"/>
          </a:xfrm>
          <a:prstGeom prst="bracketPair">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86A"/>
              </a:solidFill>
            </a:endParaRPr>
          </a:p>
        </p:txBody>
      </p:sp>
      <p:sp>
        <p:nvSpPr>
          <p:cNvPr id="11" name="TextBox 10">
            <a:extLst>
              <a:ext uri="{FF2B5EF4-FFF2-40B4-BE49-F238E27FC236}">
                <a16:creationId xmlns:a16="http://schemas.microsoft.com/office/drawing/2014/main" xmlns="" id="{D444505D-3A76-0A46-9829-3F841D9C4711}"/>
              </a:ext>
            </a:extLst>
          </p:cNvPr>
          <p:cNvSpPr txBox="1"/>
          <p:nvPr/>
        </p:nvSpPr>
        <p:spPr>
          <a:xfrm>
            <a:off x="1578640" y="3303733"/>
            <a:ext cx="4116691" cy="461665"/>
          </a:xfrm>
          <a:prstGeom prst="rect">
            <a:avLst/>
          </a:prstGeom>
          <a:noFill/>
        </p:spPr>
        <p:txBody>
          <a:bodyPr wrap="square" rtlCol="0">
            <a:spAutoFit/>
          </a:bodyPr>
          <a:lstStyle/>
          <a:p>
            <a:r>
              <a:rPr lang="en-US" sz="2400" spc="300" dirty="0">
                <a:solidFill>
                  <a:schemeClr val="bg1">
                    <a:lumMod val="95000"/>
                  </a:schemeClr>
                </a:solidFill>
                <a:latin typeface="Arial" panose="020B0604020202020204" pitchFamily="34" charset="0"/>
                <a:cs typeface="Arial" panose="020B0604020202020204" pitchFamily="34" charset="0"/>
              </a:rPr>
              <a:t>INDICADOR ACTUAL</a:t>
            </a:r>
          </a:p>
        </p:txBody>
      </p:sp>
      <p:sp>
        <p:nvSpPr>
          <p:cNvPr id="15" name="TextBox 14">
            <a:extLst>
              <a:ext uri="{FF2B5EF4-FFF2-40B4-BE49-F238E27FC236}">
                <a16:creationId xmlns:a16="http://schemas.microsoft.com/office/drawing/2014/main" xmlns="" id="{E0C652AF-E3C8-B840-BE92-22C390C2AB33}"/>
              </a:ext>
            </a:extLst>
          </p:cNvPr>
          <p:cNvSpPr txBox="1"/>
          <p:nvPr/>
        </p:nvSpPr>
        <p:spPr>
          <a:xfrm>
            <a:off x="3092502" y="654377"/>
            <a:ext cx="4479972" cy="400110"/>
          </a:xfrm>
          <a:prstGeom prst="rect">
            <a:avLst/>
          </a:prstGeom>
          <a:noFill/>
        </p:spPr>
        <p:txBody>
          <a:bodyPr wrap="square" rtlCol="0">
            <a:spAutoFit/>
          </a:bodyPr>
          <a:lstStyle/>
          <a:p>
            <a:endParaRPr lang="en-US" sz="2000" spc="600" dirty="0">
              <a:solidFill>
                <a:srgbClr val="51586A"/>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9EC583D3-B0F4-C04D-8C20-49FBE3FB02BF}"/>
              </a:ext>
            </a:extLst>
          </p:cNvPr>
          <p:cNvSpPr txBox="1"/>
          <p:nvPr/>
        </p:nvSpPr>
        <p:spPr>
          <a:xfrm>
            <a:off x="1840845" y="4023287"/>
            <a:ext cx="3547804"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Clientes sin póliza vigente</a:t>
            </a:r>
            <a:endParaRPr lang="en-US" sz="2000"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AD5301EB-4EA0-BC41-A488-3BCF5FB71F12}"/>
              </a:ext>
            </a:extLst>
          </p:cNvPr>
          <p:cNvSpPr txBox="1"/>
          <p:nvPr/>
        </p:nvSpPr>
        <p:spPr>
          <a:xfrm>
            <a:off x="6852114" y="3352867"/>
            <a:ext cx="3880674" cy="461665"/>
          </a:xfrm>
          <a:prstGeom prst="rect">
            <a:avLst/>
          </a:prstGeom>
          <a:noFill/>
        </p:spPr>
        <p:txBody>
          <a:bodyPr wrap="square" rtlCol="0">
            <a:spAutoFit/>
          </a:bodyPr>
          <a:lstStyle/>
          <a:p>
            <a:r>
              <a:rPr lang="en-US" sz="2400" spc="300" dirty="0">
                <a:solidFill>
                  <a:schemeClr val="bg1">
                    <a:lumMod val="95000"/>
                  </a:schemeClr>
                </a:solidFill>
                <a:latin typeface="Arial" panose="020B0604020202020204" pitchFamily="34" charset="0"/>
                <a:cs typeface="Arial" panose="020B0604020202020204" pitchFamily="34" charset="0"/>
              </a:rPr>
              <a:t>INDICADOR META</a:t>
            </a:r>
          </a:p>
        </p:txBody>
      </p:sp>
      <p:sp>
        <p:nvSpPr>
          <p:cNvPr id="36" name="TextBox 35">
            <a:extLst>
              <a:ext uri="{FF2B5EF4-FFF2-40B4-BE49-F238E27FC236}">
                <a16:creationId xmlns:a16="http://schemas.microsoft.com/office/drawing/2014/main" xmlns="" id="{C0B25567-3754-A14F-B5E8-EF0B31754D2C}"/>
              </a:ext>
            </a:extLst>
          </p:cNvPr>
          <p:cNvSpPr txBox="1"/>
          <p:nvPr/>
        </p:nvSpPr>
        <p:spPr>
          <a:xfrm>
            <a:off x="6788613" y="4045316"/>
            <a:ext cx="3950284" cy="400110"/>
          </a:xfrm>
          <a:prstGeom prst="rect">
            <a:avLst/>
          </a:prstGeom>
          <a:noFill/>
        </p:spPr>
        <p:txBody>
          <a:bodyPr wrap="square" rtlCol="0">
            <a:spAutoFit/>
          </a:bodyPr>
          <a:lstStyle/>
          <a:p>
            <a:r>
              <a:rPr lang="en-US" sz="2000" b="1" dirty="0" smtClean="0">
                <a:solidFill>
                  <a:srgbClr val="FFC000"/>
                </a:solidFill>
                <a:latin typeface="Arial" panose="020B0604020202020204" pitchFamily="34" charset="0"/>
                <a:cs typeface="Arial" panose="020B0604020202020204" pitchFamily="34" charset="0"/>
              </a:rPr>
              <a:t>Clientes con póliza vigente</a:t>
            </a:r>
            <a:endParaRPr lang="en-US" sz="2000" b="1" dirty="0">
              <a:solidFill>
                <a:srgbClr val="FFC00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D6D29370-F2AF-3640-B15E-2DEF1C2D8B14}"/>
              </a:ext>
            </a:extLst>
          </p:cNvPr>
          <p:cNvCxnSpPr/>
          <p:nvPr/>
        </p:nvCxnSpPr>
        <p:spPr>
          <a:xfrm>
            <a:off x="6088109" y="3373177"/>
            <a:ext cx="0" cy="84993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3DF1D157-DBD6-0C41-BAF0-7A7ADC47F1CC}"/>
              </a:ext>
            </a:extLst>
          </p:cNvPr>
          <p:cNvSpPr txBox="1"/>
          <p:nvPr/>
        </p:nvSpPr>
        <p:spPr>
          <a:xfrm>
            <a:off x="1670597" y="513195"/>
            <a:ext cx="5530655" cy="769441"/>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RETO E INDICADORES</a:t>
            </a:r>
          </a:p>
          <a:p>
            <a:endParaRPr lang="en-US" sz="2200" spc="600" dirty="0">
              <a:solidFill>
                <a:schemeClr val="bg1">
                  <a:lumMod val="95000"/>
                </a:schemeClr>
              </a:solidFill>
              <a:latin typeface="Arial" panose="020B0604020202020204" pitchFamily="34" charset="0"/>
              <a:cs typeface="Arial" panose="020B0604020202020204" pitchFamily="34" charset="0"/>
            </a:endParaRPr>
          </a:p>
        </p:txBody>
      </p:sp>
      <p:pic>
        <p:nvPicPr>
          <p:cNvPr id="21" name="Picture 20" descr="A close up of a computer&#10;&#10;Description automatically generated">
            <a:extLst>
              <a:ext uri="{FF2B5EF4-FFF2-40B4-BE49-F238E27FC236}">
                <a16:creationId xmlns:a16="http://schemas.microsoft.com/office/drawing/2014/main" xmlns="" id="{7B1A63A3-4892-AD44-8BD5-18134DAFE7BB}"/>
              </a:ext>
            </a:extLst>
          </p:cNvPr>
          <p:cNvPicPr>
            <a:picLocks noChangeAspect="1"/>
          </p:cNvPicPr>
          <p:nvPr/>
        </p:nvPicPr>
        <p:blipFill>
          <a:blip r:embed="rId2">
            <a:duotone>
              <a:schemeClr val="bg2">
                <a:shade val="45000"/>
                <a:satMod val="135000"/>
              </a:schemeClr>
              <a:prstClr val="white"/>
            </a:duotone>
          </a:blip>
          <a:stretch>
            <a:fillRect/>
          </a:stretch>
        </p:blipFill>
        <p:spPr>
          <a:xfrm>
            <a:off x="575340" y="414843"/>
            <a:ext cx="912085" cy="912085"/>
          </a:xfrm>
          <a:prstGeom prst="rect">
            <a:avLst/>
          </a:prstGeom>
        </p:spPr>
      </p:pic>
      <p:pic>
        <p:nvPicPr>
          <p:cNvPr id="20"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spTree>
    <p:extLst>
      <p:ext uri="{BB962C8B-B14F-4D97-AF65-F5344CB8AC3E}">
        <p14:creationId xmlns:p14="http://schemas.microsoft.com/office/powerpoint/2010/main" xmlns="" val="66524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xmlns="" id="{D444505D-3A76-0A46-9829-3F841D9C4711}"/>
              </a:ext>
            </a:extLst>
          </p:cNvPr>
          <p:cNvSpPr txBox="1"/>
          <p:nvPr/>
        </p:nvSpPr>
        <p:spPr>
          <a:xfrm>
            <a:off x="464299" y="1702259"/>
            <a:ext cx="2637668" cy="353943"/>
          </a:xfrm>
          <a:prstGeom prst="rect">
            <a:avLst/>
          </a:prstGeom>
          <a:noFill/>
        </p:spPr>
        <p:txBody>
          <a:bodyPr wrap="square" rtlCol="0">
            <a:spAutoFit/>
          </a:bodyPr>
          <a:lstStyle/>
          <a:p>
            <a:r>
              <a:rPr lang="en-US" sz="1700" spc="300" dirty="0">
                <a:solidFill>
                  <a:schemeClr val="bg1">
                    <a:lumMod val="95000"/>
                  </a:schemeClr>
                </a:solidFill>
                <a:latin typeface="Arial" panose="020B0604020202020204" pitchFamily="34" charset="0"/>
                <a:cs typeface="Arial" panose="020B0604020202020204" pitchFamily="34" charset="0"/>
              </a:rPr>
              <a:t>¿</a:t>
            </a:r>
            <a:r>
              <a:rPr lang="en-US" sz="1700" b="1" spc="300" dirty="0">
                <a:solidFill>
                  <a:srgbClr val="FFC000"/>
                </a:solidFill>
                <a:latin typeface="Arial" panose="020B0604020202020204" pitchFamily="34" charset="0"/>
                <a:cs typeface="Arial" panose="020B0604020202020204" pitchFamily="34" charset="0"/>
              </a:rPr>
              <a:t>QUÉ</a:t>
            </a:r>
            <a:r>
              <a:rPr lang="en-US" sz="1700" spc="300" dirty="0">
                <a:solidFill>
                  <a:schemeClr val="tx2">
                    <a:lumMod val="60000"/>
                    <a:lumOff val="40000"/>
                  </a:schemeClr>
                </a:solidFill>
                <a:latin typeface="Arial" panose="020B0604020202020204" pitchFamily="34" charset="0"/>
                <a:cs typeface="Arial" panose="020B0604020202020204" pitchFamily="34" charset="0"/>
              </a:rPr>
              <a:t> </a:t>
            </a:r>
            <a:r>
              <a:rPr lang="en-US" sz="1700" spc="300" dirty="0">
                <a:solidFill>
                  <a:schemeClr val="bg1">
                    <a:lumMod val="95000"/>
                  </a:schemeClr>
                </a:solidFill>
                <a:latin typeface="Arial" panose="020B0604020202020204" pitchFamily="34" charset="0"/>
                <a:cs typeface="Arial" panose="020B0604020202020204" pitchFamily="34" charset="0"/>
              </a:rPr>
              <a:t>SUCEDE?</a:t>
            </a:r>
          </a:p>
        </p:txBody>
      </p:sp>
      <p:sp>
        <p:nvSpPr>
          <p:cNvPr id="6" name="TextBox 5">
            <a:extLst>
              <a:ext uri="{FF2B5EF4-FFF2-40B4-BE49-F238E27FC236}">
                <a16:creationId xmlns:a16="http://schemas.microsoft.com/office/drawing/2014/main" xmlns="" id="{AACE337A-CE30-C249-A4D3-1DBE860661E9}"/>
              </a:ext>
            </a:extLst>
          </p:cNvPr>
          <p:cNvSpPr txBox="1"/>
          <p:nvPr/>
        </p:nvSpPr>
        <p:spPr>
          <a:xfrm>
            <a:off x="426199" y="2575517"/>
            <a:ext cx="2637667" cy="2308324"/>
          </a:xfrm>
          <a:prstGeom prst="rect">
            <a:avLst/>
          </a:prstGeom>
          <a:no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Los clientes </a:t>
            </a:r>
            <a:r>
              <a:rPr lang="es-ES" sz="1600" dirty="0" smtClean="0">
                <a:solidFill>
                  <a:schemeClr val="bg1"/>
                </a:solidFill>
                <a:latin typeface="Arial" panose="020B0604020202020204" pitchFamily="34" charset="0"/>
                <a:cs typeface="Arial" panose="020B0604020202020204" pitchFamily="34" charset="0"/>
              </a:rPr>
              <a:t>no renuevan su póliza, porque comúnmente olvidan la fecha en que deben hacerlo. Se dan cuenta de que la necesitan hasta el momento en que sufren algún percance o accidente.</a:t>
            </a:r>
            <a:endParaRPr lang="en-US" sz="16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24FF19E2-09D2-3840-8601-D3767BE9BADF}"/>
              </a:ext>
            </a:extLst>
          </p:cNvPr>
          <p:cNvSpPr txBox="1"/>
          <p:nvPr/>
        </p:nvSpPr>
        <p:spPr>
          <a:xfrm>
            <a:off x="3267067" y="1702259"/>
            <a:ext cx="2969768" cy="353943"/>
          </a:xfrm>
          <a:prstGeom prst="rect">
            <a:avLst/>
          </a:prstGeom>
          <a:noFill/>
        </p:spPr>
        <p:txBody>
          <a:bodyPr wrap="square" rtlCol="0">
            <a:spAutoFit/>
          </a:bodyPr>
          <a:lstStyle/>
          <a:p>
            <a:r>
              <a:rPr lang="en-US" sz="1700" spc="300" dirty="0">
                <a:solidFill>
                  <a:schemeClr val="bg1">
                    <a:lumMod val="95000"/>
                  </a:schemeClr>
                </a:solidFill>
                <a:latin typeface="Arial" panose="020B0604020202020204" pitchFamily="34" charset="0"/>
                <a:cs typeface="Arial" panose="020B0604020202020204" pitchFamily="34" charset="0"/>
              </a:rPr>
              <a:t>¿</a:t>
            </a:r>
            <a:r>
              <a:rPr lang="en-US" sz="1700" b="1" spc="300" dirty="0" smtClean="0">
                <a:solidFill>
                  <a:srgbClr val="FFC000"/>
                </a:solidFill>
                <a:latin typeface="Arial" panose="020B0604020202020204" pitchFamily="34" charset="0"/>
                <a:cs typeface="Arial" panose="020B0604020202020204" pitchFamily="34" charset="0"/>
              </a:rPr>
              <a:t>DÓNDE</a:t>
            </a:r>
            <a:r>
              <a:rPr lang="en-US" sz="1700" b="1" spc="300" dirty="0" smtClean="0">
                <a:solidFill>
                  <a:schemeClr val="tx2">
                    <a:lumMod val="60000"/>
                    <a:lumOff val="40000"/>
                  </a:schemeClr>
                </a:solidFill>
                <a:latin typeface="Arial" panose="020B0604020202020204" pitchFamily="34" charset="0"/>
                <a:cs typeface="Arial" panose="020B0604020202020204" pitchFamily="34" charset="0"/>
              </a:rPr>
              <a:t> </a:t>
            </a:r>
            <a:r>
              <a:rPr lang="en-US" sz="1700" spc="300" dirty="0" smtClean="0">
                <a:solidFill>
                  <a:schemeClr val="bg1">
                    <a:lumMod val="95000"/>
                  </a:schemeClr>
                </a:solidFill>
                <a:latin typeface="Arial" panose="020B0604020202020204" pitchFamily="34" charset="0"/>
                <a:cs typeface="Arial" panose="020B0604020202020204" pitchFamily="34" charset="0"/>
              </a:rPr>
              <a:t>OCURRE</a:t>
            </a:r>
            <a:r>
              <a:rPr lang="en-US" sz="1700" spc="300" dirty="0">
                <a:solidFill>
                  <a:schemeClr val="bg1">
                    <a:lumMod val="95000"/>
                  </a:schemeClr>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xmlns="" id="{233B51DA-0395-9A4E-AF7A-2984425AF489}"/>
              </a:ext>
            </a:extLst>
          </p:cNvPr>
          <p:cNvSpPr txBox="1"/>
          <p:nvPr/>
        </p:nvSpPr>
        <p:spPr>
          <a:xfrm>
            <a:off x="6236834" y="1714959"/>
            <a:ext cx="3036201" cy="353943"/>
          </a:xfrm>
          <a:prstGeom prst="rect">
            <a:avLst/>
          </a:prstGeom>
          <a:noFill/>
        </p:spPr>
        <p:txBody>
          <a:bodyPr wrap="square" rtlCol="0">
            <a:spAutoFit/>
          </a:bodyPr>
          <a:lstStyle/>
          <a:p>
            <a:r>
              <a:rPr lang="en-US" sz="1700" spc="300" dirty="0">
                <a:solidFill>
                  <a:schemeClr val="bg1">
                    <a:lumMod val="95000"/>
                  </a:schemeClr>
                </a:solidFill>
                <a:latin typeface="Arial" panose="020B0604020202020204" pitchFamily="34" charset="0"/>
                <a:cs typeface="Arial" panose="020B0604020202020204" pitchFamily="34" charset="0"/>
              </a:rPr>
              <a:t>¿DESDE </a:t>
            </a:r>
            <a:r>
              <a:rPr lang="en-US" sz="1700" b="1" spc="300" dirty="0" smtClean="0">
                <a:solidFill>
                  <a:srgbClr val="FFC000"/>
                </a:solidFill>
                <a:latin typeface="Arial" panose="020B0604020202020204" pitchFamily="34" charset="0"/>
                <a:cs typeface="Arial" panose="020B0604020202020204" pitchFamily="34" charset="0"/>
              </a:rPr>
              <a:t>CUÁNDO</a:t>
            </a:r>
            <a:r>
              <a:rPr lang="en-US" sz="1700" spc="300" dirty="0">
                <a:solidFill>
                  <a:schemeClr val="bg1">
                    <a:lumMod val="95000"/>
                  </a:schemeClr>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xmlns="" id="{7A754794-E110-1840-87BE-5F8A624E4805}"/>
              </a:ext>
            </a:extLst>
          </p:cNvPr>
          <p:cNvSpPr txBox="1"/>
          <p:nvPr/>
        </p:nvSpPr>
        <p:spPr>
          <a:xfrm>
            <a:off x="9214347" y="1702259"/>
            <a:ext cx="2613635" cy="615553"/>
          </a:xfrm>
          <a:prstGeom prst="rect">
            <a:avLst/>
          </a:prstGeom>
          <a:noFill/>
        </p:spPr>
        <p:txBody>
          <a:bodyPr wrap="square" rtlCol="0">
            <a:spAutoFit/>
          </a:bodyPr>
          <a:lstStyle/>
          <a:p>
            <a:r>
              <a:rPr lang="en-US" sz="1700" spc="300" dirty="0">
                <a:solidFill>
                  <a:schemeClr val="bg1">
                    <a:lumMod val="95000"/>
                  </a:schemeClr>
                </a:solidFill>
                <a:latin typeface="Arial" panose="020B0604020202020204" pitchFamily="34" charset="0"/>
                <a:cs typeface="Arial" panose="020B0604020202020204" pitchFamily="34" charset="0"/>
              </a:rPr>
              <a:t>¿CUÁL HA SIDO LA</a:t>
            </a:r>
            <a:r>
              <a:rPr lang="en-US" sz="1700" spc="300" dirty="0">
                <a:solidFill>
                  <a:srgbClr val="95ACC9"/>
                </a:solidFill>
                <a:latin typeface="Arial" panose="020B0604020202020204" pitchFamily="34" charset="0"/>
                <a:cs typeface="Arial" panose="020B0604020202020204" pitchFamily="34" charset="0"/>
              </a:rPr>
              <a:t> </a:t>
            </a:r>
            <a:r>
              <a:rPr lang="en-US" sz="1700" b="1" spc="300" dirty="0">
                <a:solidFill>
                  <a:srgbClr val="FFC000"/>
                </a:solidFill>
                <a:latin typeface="Arial" panose="020B0604020202020204" pitchFamily="34" charset="0"/>
                <a:cs typeface="Arial" panose="020B0604020202020204" pitchFamily="34" charset="0"/>
              </a:rPr>
              <a:t>TENDENCIA</a:t>
            </a:r>
            <a:r>
              <a:rPr lang="en-US" sz="1700" spc="300" dirty="0">
                <a:solidFill>
                  <a:schemeClr val="bg1">
                    <a:lumMod val="95000"/>
                  </a:schemeClr>
                </a:solidFill>
                <a:latin typeface="Arial" panose="020B0604020202020204" pitchFamily="34" charset="0"/>
                <a:cs typeface="Arial" panose="020B0604020202020204" pitchFamily="34" charset="0"/>
              </a:rPr>
              <a:t>?</a:t>
            </a:r>
          </a:p>
        </p:txBody>
      </p:sp>
      <p:cxnSp>
        <p:nvCxnSpPr>
          <p:cNvPr id="19" name="Straight Connector 18">
            <a:extLst>
              <a:ext uri="{FF2B5EF4-FFF2-40B4-BE49-F238E27FC236}">
                <a16:creationId xmlns:a16="http://schemas.microsoft.com/office/drawing/2014/main" xmlns="" id="{C413408C-2E22-374A-8C89-146D95B1927D}"/>
              </a:ext>
            </a:extLst>
          </p:cNvPr>
          <p:cNvCxnSpPr/>
          <p:nvPr/>
        </p:nvCxnSpPr>
        <p:spPr>
          <a:xfrm>
            <a:off x="3184152" y="1645359"/>
            <a:ext cx="0" cy="4139514"/>
          </a:xfrm>
          <a:prstGeom prst="line">
            <a:avLst/>
          </a:prstGeom>
          <a:ln w="9525"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273924F0-D652-F74A-9927-243A7B37800E}"/>
              </a:ext>
            </a:extLst>
          </p:cNvPr>
          <p:cNvCxnSpPr/>
          <p:nvPr/>
        </p:nvCxnSpPr>
        <p:spPr>
          <a:xfrm>
            <a:off x="6070600" y="1645359"/>
            <a:ext cx="0" cy="4139514"/>
          </a:xfrm>
          <a:prstGeom prst="line">
            <a:avLst/>
          </a:prstGeom>
          <a:ln w="9525"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574FFAD9-04D4-2341-AE16-E9975F01AA76}"/>
              </a:ext>
            </a:extLst>
          </p:cNvPr>
          <p:cNvCxnSpPr/>
          <p:nvPr/>
        </p:nvCxnSpPr>
        <p:spPr>
          <a:xfrm>
            <a:off x="8978900" y="1645359"/>
            <a:ext cx="0" cy="4139514"/>
          </a:xfrm>
          <a:prstGeom prst="line">
            <a:avLst/>
          </a:prstGeom>
          <a:ln w="9525"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EB053C33-ABFF-B649-A87B-A93B19F203D3}"/>
              </a:ext>
            </a:extLst>
          </p:cNvPr>
          <p:cNvSpPr txBox="1"/>
          <p:nvPr/>
        </p:nvSpPr>
        <p:spPr>
          <a:xfrm>
            <a:off x="3299106" y="2600917"/>
            <a:ext cx="2657194" cy="584775"/>
          </a:xfrm>
          <a:prstGeom prst="rect">
            <a:avLst/>
          </a:prstGeom>
          <a:noFill/>
        </p:spPr>
        <p:txBody>
          <a:bodyPr wrap="square" rtlCol="0">
            <a:spAutoFit/>
          </a:bodyPr>
          <a:lstStyle/>
          <a:p>
            <a:r>
              <a:rPr lang="es-ES" sz="1600" dirty="0" smtClean="0">
                <a:solidFill>
                  <a:schemeClr val="bg1"/>
                </a:solidFill>
                <a:latin typeface="Arial" panose="020B0604020202020204" pitchFamily="34" charset="0"/>
                <a:cs typeface="Arial" panose="020B0604020202020204" pitchFamily="34" charset="0"/>
              </a:rPr>
              <a:t>San Pablo </a:t>
            </a:r>
            <a:r>
              <a:rPr lang="es-ES" sz="1600" dirty="0" err="1" smtClean="0">
                <a:solidFill>
                  <a:schemeClr val="bg1"/>
                </a:solidFill>
                <a:latin typeface="Arial" panose="020B0604020202020204" pitchFamily="34" charset="0"/>
                <a:cs typeface="Arial" panose="020B0604020202020204" pitchFamily="34" charset="0"/>
              </a:rPr>
              <a:t>Tepaltitlán</a:t>
            </a:r>
            <a:r>
              <a:rPr lang="es-ES" sz="1600" dirty="0" smtClean="0">
                <a:solidFill>
                  <a:schemeClr val="bg1"/>
                </a:solidFill>
                <a:latin typeface="Arial" panose="020B0604020202020204" pitchFamily="34" charset="0"/>
                <a:cs typeface="Arial" panose="020B0604020202020204" pitchFamily="34" charset="0"/>
              </a:rPr>
              <a:t>, Toluca, México.</a:t>
            </a:r>
            <a:endParaRPr lang="en-US" sz="1600"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10BD25B1-2FFB-B943-816E-7EB622F0D2FA}"/>
              </a:ext>
            </a:extLst>
          </p:cNvPr>
          <p:cNvSpPr txBox="1"/>
          <p:nvPr/>
        </p:nvSpPr>
        <p:spPr>
          <a:xfrm>
            <a:off x="6306974" y="2600917"/>
            <a:ext cx="2288054" cy="338554"/>
          </a:xfrm>
          <a:prstGeom prst="rect">
            <a:avLst/>
          </a:prstGeom>
          <a:noFill/>
        </p:spPr>
        <p:txBody>
          <a:bodyPr wrap="square" rtlCol="0">
            <a:spAutoFit/>
          </a:bodyPr>
          <a:lstStyle/>
          <a:p>
            <a:r>
              <a:rPr lang="en-US" sz="1600" dirty="0" err="1" smtClean="0">
                <a:solidFill>
                  <a:schemeClr val="bg1"/>
                </a:solidFill>
                <a:latin typeface="Arial" panose="020B0604020202020204" pitchFamily="34" charset="0"/>
                <a:cs typeface="Arial" panose="020B0604020202020204" pitchFamily="34" charset="0"/>
              </a:rPr>
              <a:t>Marzo</a:t>
            </a:r>
            <a:r>
              <a:rPr lang="en-US" sz="1600" dirty="0" smtClean="0">
                <a:solidFill>
                  <a:schemeClr val="bg1"/>
                </a:solidFill>
                <a:latin typeface="Arial" panose="020B0604020202020204" pitchFamily="34" charset="0"/>
                <a:cs typeface="Arial" panose="020B0604020202020204" pitchFamily="34" charset="0"/>
              </a:rPr>
              <a:t>, 2020</a:t>
            </a:r>
            <a:endParaRPr lang="en-US" sz="1600"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FF0C77CB-948C-9547-BCF2-D0EC14E564A1}"/>
              </a:ext>
            </a:extLst>
          </p:cNvPr>
          <p:cNvSpPr txBox="1"/>
          <p:nvPr/>
        </p:nvSpPr>
        <p:spPr>
          <a:xfrm>
            <a:off x="9171436" y="2588217"/>
            <a:ext cx="2554946" cy="1569660"/>
          </a:xfrm>
          <a:prstGeom prst="rect">
            <a:avLst/>
          </a:prstGeom>
          <a:noFill/>
        </p:spPr>
        <p:txBody>
          <a:bodyPr wrap="square" rtlCol="0">
            <a:spAutoFit/>
          </a:bodyPr>
          <a:lstStyle/>
          <a:p>
            <a:r>
              <a:rPr lang="es-ES" sz="1600" dirty="0" smtClean="0">
                <a:solidFill>
                  <a:schemeClr val="bg1"/>
                </a:solidFill>
                <a:latin typeface="Arial" panose="020B0604020202020204" pitchFamily="34" charset="0"/>
                <a:cs typeface="Arial" panose="020B0604020202020204" pitchFamily="34" charset="0"/>
              </a:rPr>
              <a:t>Cada vez son menos el número de clientes que renuevan su póliza. Consideramos que esta situación se agravó a raíz de la pandemia en 2020.</a:t>
            </a:r>
            <a:endParaRPr lang="en-US" sz="1600" dirty="0">
              <a:solidFill>
                <a:schemeClr val="bg1"/>
              </a:solidFill>
              <a:latin typeface="Arial" panose="020B0604020202020204" pitchFamily="34" charset="0"/>
              <a:cs typeface="Arial" panose="020B0604020202020204" pitchFamily="34" charset="0"/>
            </a:endParaRPr>
          </a:p>
        </p:txBody>
      </p:sp>
      <p:sp>
        <p:nvSpPr>
          <p:cNvPr id="20" name="TextBox 18">
            <a:extLst>
              <a:ext uri="{FF2B5EF4-FFF2-40B4-BE49-F238E27FC236}">
                <a16:creationId xmlns:a16="http://schemas.microsoft.com/office/drawing/2014/main" xmlns="" id="{3DF1D157-DBD6-0C41-BAF0-7A7ADC47F1CC}"/>
              </a:ext>
            </a:extLst>
          </p:cNvPr>
          <p:cNvSpPr txBox="1"/>
          <p:nvPr/>
        </p:nvSpPr>
        <p:spPr>
          <a:xfrm>
            <a:off x="1678561" y="502083"/>
            <a:ext cx="5530655"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ANÁLISIS DEL PROBLEMA</a:t>
            </a:r>
          </a:p>
        </p:txBody>
      </p:sp>
      <p:pic>
        <p:nvPicPr>
          <p:cNvPr id="21" name="Picture 20" descr="A picture containing light, food&#10;&#10;Description automatically generated">
            <a:extLst>
              <a:ext uri="{FF2B5EF4-FFF2-40B4-BE49-F238E27FC236}">
                <a16:creationId xmlns:a16="http://schemas.microsoft.com/office/drawing/2014/main" xmlns="" id="{91BE411C-DDA6-0946-9E24-6C00B313F37B}"/>
              </a:ext>
            </a:extLst>
          </p:cNvPr>
          <p:cNvPicPr>
            <a:picLocks noChangeAspect="1"/>
          </p:cNvPicPr>
          <p:nvPr/>
        </p:nvPicPr>
        <p:blipFill>
          <a:blip r:embed="rId2">
            <a:duotone>
              <a:schemeClr val="bg2">
                <a:shade val="45000"/>
                <a:satMod val="135000"/>
              </a:schemeClr>
              <a:prstClr val="white"/>
            </a:duotone>
          </a:blip>
          <a:stretch>
            <a:fillRect/>
          </a:stretch>
        </p:blipFill>
        <p:spPr>
          <a:xfrm>
            <a:off x="585238" y="406498"/>
            <a:ext cx="912085" cy="912085"/>
          </a:xfrm>
          <a:prstGeom prst="rect">
            <a:avLst/>
          </a:prstGeom>
        </p:spPr>
      </p:pic>
      <p:pic>
        <p:nvPicPr>
          <p:cNvPr id="22"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spTree>
    <p:extLst>
      <p:ext uri="{BB962C8B-B14F-4D97-AF65-F5344CB8AC3E}">
        <p14:creationId xmlns:p14="http://schemas.microsoft.com/office/powerpoint/2010/main" xmlns="" val="365967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22">
            <a:extLst>
              <a:ext uri="{FF2B5EF4-FFF2-40B4-BE49-F238E27FC236}">
                <a16:creationId xmlns:a16="http://schemas.microsoft.com/office/drawing/2014/main" xmlns="" id="{24FF19E2-09D2-3840-8601-D3767BE9BADF}"/>
              </a:ext>
            </a:extLst>
          </p:cNvPr>
          <p:cNvSpPr txBox="1"/>
          <p:nvPr/>
        </p:nvSpPr>
        <p:spPr>
          <a:xfrm>
            <a:off x="460235" y="3137823"/>
            <a:ext cx="2718486" cy="400110"/>
          </a:xfrm>
          <a:prstGeom prst="rect">
            <a:avLst/>
          </a:prstGeom>
          <a:noFill/>
        </p:spPr>
        <p:txBody>
          <a:bodyPr wrap="square" rtlCol="0">
            <a:spAutoFit/>
          </a:bodyPr>
          <a:lstStyle/>
          <a:p>
            <a:r>
              <a:rPr lang="en-US" sz="2000" spc="300" dirty="0">
                <a:solidFill>
                  <a:schemeClr val="bg1">
                    <a:lumMod val="85000"/>
                  </a:schemeClr>
                </a:solidFill>
                <a:latin typeface="Arial" panose="020B0604020202020204" pitchFamily="34" charset="0"/>
                <a:cs typeface="Arial" panose="020B0604020202020204" pitchFamily="34" charset="0"/>
              </a:rPr>
              <a:t>¿PARA QUÉ?</a:t>
            </a:r>
          </a:p>
        </p:txBody>
      </p:sp>
      <p:sp>
        <p:nvSpPr>
          <p:cNvPr id="22" name="TextBox 5">
            <a:extLst>
              <a:ext uri="{FF2B5EF4-FFF2-40B4-BE49-F238E27FC236}">
                <a16:creationId xmlns:a16="http://schemas.microsoft.com/office/drawing/2014/main" xmlns="" id="{AACE337A-CE30-C249-A4D3-1DBE860661E9}"/>
              </a:ext>
            </a:extLst>
          </p:cNvPr>
          <p:cNvSpPr txBox="1"/>
          <p:nvPr/>
        </p:nvSpPr>
        <p:spPr>
          <a:xfrm>
            <a:off x="447533" y="2086632"/>
            <a:ext cx="4649567" cy="954107"/>
          </a:xfrm>
          <a:prstGeom prst="rect">
            <a:avLst/>
          </a:prstGeom>
          <a:noFill/>
        </p:spPr>
        <p:txBody>
          <a:bodyPr wrap="square" rtlCol="0">
            <a:spAutoFit/>
          </a:bodyPr>
          <a:lstStyle/>
          <a:p>
            <a:r>
              <a:rPr lang="en-US" sz="2800" dirty="0" smtClean="0">
                <a:solidFill>
                  <a:srgbClr val="FFC000"/>
                </a:solidFill>
                <a:latin typeface="Arial" panose="020B0604020202020204" pitchFamily="34" charset="0"/>
                <a:cs typeface="Arial" panose="020B0604020202020204" pitchFamily="34" charset="0"/>
              </a:rPr>
              <a:t>1) </a:t>
            </a:r>
            <a:r>
              <a:rPr lang="en-US" sz="2800" dirty="0" err="1" smtClean="0">
                <a:solidFill>
                  <a:srgbClr val="FFC000"/>
                </a:solidFill>
                <a:latin typeface="Arial" panose="020B0604020202020204" pitchFamily="34" charset="0"/>
                <a:cs typeface="Arial" panose="020B0604020202020204" pitchFamily="34" charset="0"/>
              </a:rPr>
              <a:t>Diagrama</a:t>
            </a:r>
            <a:r>
              <a:rPr lang="en-US" sz="2800" dirty="0" smtClean="0">
                <a:solidFill>
                  <a:srgbClr val="FFC000"/>
                </a:solidFill>
                <a:latin typeface="Arial" panose="020B0604020202020204" pitchFamily="34" charset="0"/>
                <a:cs typeface="Arial" panose="020B0604020202020204" pitchFamily="34" charset="0"/>
              </a:rPr>
              <a:t> </a:t>
            </a:r>
            <a:r>
              <a:rPr lang="en-US" sz="2800" dirty="0" err="1" smtClean="0">
                <a:solidFill>
                  <a:srgbClr val="FFC000"/>
                </a:solidFill>
                <a:latin typeface="Arial" panose="020B0604020202020204" pitchFamily="34" charset="0"/>
                <a:cs typeface="Arial" panose="020B0604020202020204" pitchFamily="34" charset="0"/>
              </a:rPr>
              <a:t>causa</a:t>
            </a:r>
            <a:r>
              <a:rPr lang="en-US" sz="2800" dirty="0" smtClean="0">
                <a:solidFill>
                  <a:srgbClr val="FFC000"/>
                </a:solidFill>
                <a:latin typeface="Arial" panose="020B0604020202020204" pitchFamily="34" charset="0"/>
                <a:cs typeface="Arial" panose="020B0604020202020204" pitchFamily="34" charset="0"/>
              </a:rPr>
              <a:t> - </a:t>
            </a:r>
            <a:r>
              <a:rPr lang="en-US" sz="2800" dirty="0" err="1" smtClean="0">
                <a:solidFill>
                  <a:srgbClr val="FFC000"/>
                </a:solidFill>
                <a:latin typeface="Arial" panose="020B0604020202020204" pitchFamily="34" charset="0"/>
                <a:cs typeface="Arial" panose="020B0604020202020204" pitchFamily="34" charset="0"/>
              </a:rPr>
              <a:t>efecto</a:t>
            </a:r>
            <a:r>
              <a:rPr lang="en-US" sz="2800" dirty="0" smtClean="0">
                <a:solidFill>
                  <a:srgbClr val="FFC000"/>
                </a:solidFill>
                <a:latin typeface="Arial" panose="020B0604020202020204" pitchFamily="34" charset="0"/>
                <a:cs typeface="Arial" panose="020B0604020202020204" pitchFamily="34" charset="0"/>
              </a:rPr>
              <a:t> Fishbone</a:t>
            </a:r>
            <a:endParaRPr lang="en-US" sz="2800" dirty="0">
              <a:solidFill>
                <a:srgbClr val="FFC000"/>
              </a:solidFill>
              <a:latin typeface="Arial" panose="020B0604020202020204" pitchFamily="34" charset="0"/>
              <a:cs typeface="Arial" panose="020B0604020202020204" pitchFamily="34" charset="0"/>
            </a:endParaRPr>
          </a:p>
        </p:txBody>
      </p:sp>
      <p:sp>
        <p:nvSpPr>
          <p:cNvPr id="11" name="TextBox 29">
            <a:extLst>
              <a:ext uri="{FF2B5EF4-FFF2-40B4-BE49-F238E27FC236}">
                <a16:creationId xmlns:a16="http://schemas.microsoft.com/office/drawing/2014/main" xmlns="" id="{EB053C33-ABFF-B649-A87B-A93B19F203D3}"/>
              </a:ext>
            </a:extLst>
          </p:cNvPr>
          <p:cNvSpPr txBox="1"/>
          <p:nvPr/>
        </p:nvSpPr>
        <p:spPr>
          <a:xfrm>
            <a:off x="497518" y="3761236"/>
            <a:ext cx="3693482" cy="1077218"/>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Para </a:t>
            </a:r>
            <a:r>
              <a:rPr lang="en-US" sz="1600" dirty="0" smtClean="0">
                <a:solidFill>
                  <a:schemeClr val="bg1"/>
                </a:solidFill>
                <a:latin typeface="Arial" panose="020B0604020202020204" pitchFamily="34" charset="0"/>
                <a:cs typeface="Arial" panose="020B0604020202020204" pitchFamily="34" charset="0"/>
              </a:rPr>
              <a:t> identificar la causas potenciales por las cuales los clientes no renuevan sus pólizas de motos con seguros Azteca. </a:t>
            </a:r>
            <a:endParaRPr lang="en-US" sz="1600" dirty="0">
              <a:solidFill>
                <a:schemeClr val="bg1"/>
              </a:solidFill>
              <a:latin typeface="Arial" panose="020B0604020202020204" pitchFamily="34" charset="0"/>
              <a:cs typeface="Arial" panose="020B0604020202020204" pitchFamily="34" charset="0"/>
            </a:endParaRPr>
          </a:p>
        </p:txBody>
      </p:sp>
      <p:sp>
        <p:nvSpPr>
          <p:cNvPr id="14" name="TextBox 18">
            <a:extLst>
              <a:ext uri="{FF2B5EF4-FFF2-40B4-BE49-F238E27FC236}">
                <a16:creationId xmlns:a16="http://schemas.microsoft.com/office/drawing/2014/main" xmlns="" id="{3DF1D157-DBD6-0C41-BAF0-7A7ADC47F1CC}"/>
              </a:ext>
            </a:extLst>
          </p:cNvPr>
          <p:cNvSpPr txBox="1"/>
          <p:nvPr/>
        </p:nvSpPr>
        <p:spPr>
          <a:xfrm>
            <a:off x="1678428" y="505628"/>
            <a:ext cx="6193288"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HERRAMIENTAS DE ANÁLISIS</a:t>
            </a:r>
          </a:p>
        </p:txBody>
      </p:sp>
      <p:pic>
        <p:nvPicPr>
          <p:cNvPr id="17" name="Picture 14" descr="A close up of a sign&#10;&#10;Description automatically generated">
            <a:extLst>
              <a:ext uri="{FF2B5EF4-FFF2-40B4-BE49-F238E27FC236}">
                <a16:creationId xmlns:a16="http://schemas.microsoft.com/office/drawing/2014/main" xmlns="" id="{E7CA3128-3C3B-C542-B7CA-F2C0C2EF5C21}"/>
              </a:ext>
            </a:extLst>
          </p:cNvPr>
          <p:cNvPicPr>
            <a:picLocks noChangeAspect="1"/>
          </p:cNvPicPr>
          <p:nvPr/>
        </p:nvPicPr>
        <p:blipFill>
          <a:blip r:embed="rId2">
            <a:duotone>
              <a:schemeClr val="bg2">
                <a:shade val="45000"/>
                <a:satMod val="135000"/>
              </a:schemeClr>
              <a:prstClr val="white"/>
            </a:duotone>
          </a:blip>
          <a:stretch>
            <a:fillRect/>
          </a:stretch>
        </p:blipFill>
        <p:spPr>
          <a:xfrm>
            <a:off x="656634" y="404146"/>
            <a:ext cx="912085" cy="912085"/>
          </a:xfrm>
          <a:prstGeom prst="rect">
            <a:avLst/>
          </a:prstGeom>
        </p:spPr>
      </p:pic>
      <p:pic>
        <p:nvPicPr>
          <p:cNvPr id="20"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sp>
        <p:nvSpPr>
          <p:cNvPr id="21" name="20 Cheurón"/>
          <p:cNvSpPr/>
          <p:nvPr/>
        </p:nvSpPr>
        <p:spPr>
          <a:xfrm>
            <a:off x="9779000" y="2378732"/>
            <a:ext cx="1778000" cy="2510768"/>
          </a:xfrm>
          <a:prstGeom prst="chevron">
            <a:avLst>
              <a:gd name="adj" fmla="val 58187"/>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cxnSp>
        <p:nvCxnSpPr>
          <p:cNvPr id="25" name="24 Conector recto"/>
          <p:cNvCxnSpPr>
            <a:endCxn id="21" idx="1"/>
          </p:cNvCxnSpPr>
          <p:nvPr/>
        </p:nvCxnSpPr>
        <p:spPr>
          <a:xfrm>
            <a:off x="5664200" y="3619500"/>
            <a:ext cx="5149365" cy="1461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25 Cheurón"/>
          <p:cNvSpPr/>
          <p:nvPr/>
        </p:nvSpPr>
        <p:spPr>
          <a:xfrm>
            <a:off x="8991600" y="2505732"/>
            <a:ext cx="546100" cy="2288518"/>
          </a:xfrm>
          <a:prstGeom prst="chevron">
            <a:avLst>
              <a:gd name="adj" fmla="val 920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7" name="26 Cheurón"/>
          <p:cNvSpPr/>
          <p:nvPr/>
        </p:nvSpPr>
        <p:spPr>
          <a:xfrm>
            <a:off x="8064500" y="2692400"/>
            <a:ext cx="520700" cy="1905000"/>
          </a:xfrm>
          <a:prstGeom prst="chevron">
            <a:avLst>
              <a:gd name="adj" fmla="val 920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27 Cheurón"/>
          <p:cNvSpPr/>
          <p:nvPr/>
        </p:nvSpPr>
        <p:spPr>
          <a:xfrm>
            <a:off x="7213600" y="2895600"/>
            <a:ext cx="368300" cy="1473200"/>
          </a:xfrm>
          <a:prstGeom prst="chevron">
            <a:avLst>
              <a:gd name="adj" fmla="val 920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29 Cheurón"/>
          <p:cNvSpPr/>
          <p:nvPr/>
        </p:nvSpPr>
        <p:spPr>
          <a:xfrm>
            <a:off x="6273800" y="3061622"/>
            <a:ext cx="317500" cy="1154777"/>
          </a:xfrm>
          <a:prstGeom prst="chevron">
            <a:avLst>
              <a:gd name="adj" fmla="val 920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1" name="30 Cheurón"/>
          <p:cNvSpPr/>
          <p:nvPr/>
        </p:nvSpPr>
        <p:spPr>
          <a:xfrm>
            <a:off x="5435600" y="3200400"/>
            <a:ext cx="317500" cy="847233"/>
          </a:xfrm>
          <a:prstGeom prst="chevron">
            <a:avLst>
              <a:gd name="adj" fmla="val 7363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32 Elipse"/>
          <p:cNvSpPr/>
          <p:nvPr/>
        </p:nvSpPr>
        <p:spPr>
          <a:xfrm>
            <a:off x="10715223" y="3040739"/>
            <a:ext cx="196815" cy="1927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TextBox 29">
            <a:extLst>
              <a:ext uri="{FF2B5EF4-FFF2-40B4-BE49-F238E27FC236}">
                <a16:creationId xmlns:a16="http://schemas.microsoft.com/office/drawing/2014/main" xmlns="" id="{EB053C33-ABFF-B649-A87B-A93B19F203D3}"/>
              </a:ext>
            </a:extLst>
          </p:cNvPr>
          <p:cNvSpPr txBox="1"/>
          <p:nvPr/>
        </p:nvSpPr>
        <p:spPr>
          <a:xfrm>
            <a:off x="609179" y="5861943"/>
            <a:ext cx="8154575" cy="523220"/>
          </a:xfrm>
          <a:prstGeom prst="rect">
            <a:avLst/>
          </a:prstGeom>
          <a:noFill/>
        </p:spPr>
        <p:txBody>
          <a:bodyPr wrap="square" rtlCol="0">
            <a:spAutoFit/>
          </a:bodyPr>
          <a:lstStyle/>
          <a:p>
            <a:r>
              <a:rPr lang="en-US" sz="1400" dirty="0" smtClean="0">
                <a:solidFill>
                  <a:srgbClr val="FFC000"/>
                </a:solidFill>
                <a:cs typeface="Arial" panose="020B0604020202020204" pitchFamily="34" charset="0"/>
              </a:rPr>
              <a:t>Nota:</a:t>
            </a:r>
            <a:r>
              <a:rPr lang="en-US" sz="1400" dirty="0" smtClean="0">
                <a:solidFill>
                  <a:schemeClr val="bg1"/>
                </a:solidFill>
                <a:cs typeface="Arial" panose="020B0604020202020204" pitchFamily="34" charset="0"/>
              </a:rPr>
              <a:t> Recuerda que puedes usar más de una herramienta de análisis. Puedes consultar algunas en el </a:t>
            </a:r>
            <a:r>
              <a:rPr lang="en-US" sz="1400" dirty="0" smtClean="0">
                <a:solidFill>
                  <a:schemeClr val="bg1"/>
                </a:solidFill>
                <a:cs typeface="Arial" panose="020B0604020202020204" pitchFamily="34" charset="0"/>
                <a:hlinkClick r:id="rId4"/>
              </a:rPr>
              <a:t>Micrositio de Innovadores GS</a:t>
            </a:r>
            <a:r>
              <a:rPr lang="en-US" sz="1400" dirty="0" smtClean="0">
                <a:solidFill>
                  <a:schemeClr val="bg1"/>
                </a:solidFill>
                <a:cs typeface="Arial" panose="020B0604020202020204" pitchFamily="34" charset="0"/>
              </a:rPr>
              <a:t> , en la sección Aprende a Innovar / Materiales de apoyo. </a:t>
            </a:r>
            <a:endParaRPr lang="en-US" sz="1400" dirty="0">
              <a:solidFill>
                <a:schemeClr val="bg1"/>
              </a:solidFill>
              <a:cs typeface="Arial" panose="020B0604020202020204" pitchFamily="34" charset="0"/>
            </a:endParaRPr>
          </a:p>
        </p:txBody>
      </p:sp>
      <p:sp>
        <p:nvSpPr>
          <p:cNvPr id="35" name="TextBox 29">
            <a:extLst>
              <a:ext uri="{FF2B5EF4-FFF2-40B4-BE49-F238E27FC236}">
                <a16:creationId xmlns:a16="http://schemas.microsoft.com/office/drawing/2014/main" xmlns="" id="{EB053C33-ABFF-B649-A87B-A93B19F203D3}"/>
              </a:ext>
            </a:extLst>
          </p:cNvPr>
          <p:cNvSpPr txBox="1"/>
          <p:nvPr/>
        </p:nvSpPr>
        <p:spPr>
          <a:xfrm>
            <a:off x="10748670" y="1662665"/>
            <a:ext cx="1378435" cy="1015663"/>
          </a:xfrm>
          <a:prstGeom prst="rect">
            <a:avLst/>
          </a:prstGeom>
          <a:noFill/>
        </p:spPr>
        <p:txBody>
          <a:bodyPr wrap="square" rtlCol="0">
            <a:spAutoFit/>
          </a:bodyPr>
          <a:lstStyle/>
          <a:p>
            <a:r>
              <a:rPr lang="en-US" sz="1200" dirty="0" smtClean="0">
                <a:solidFill>
                  <a:srgbClr val="FFC000"/>
                </a:solidFill>
                <a:latin typeface="Arial" panose="020B0604020202020204" pitchFamily="34" charset="0"/>
                <a:cs typeface="Arial" panose="020B0604020202020204" pitchFamily="34" charset="0"/>
              </a:rPr>
              <a:t>Falta de renovación de pólizas de motos con Seguros Azteca</a:t>
            </a:r>
            <a:endParaRPr lang="en-US" sz="1200" dirty="0">
              <a:solidFill>
                <a:srgbClr val="FFC000"/>
              </a:solidFill>
              <a:latin typeface="Arial" panose="020B0604020202020204" pitchFamily="34" charset="0"/>
              <a:cs typeface="Arial" panose="020B0604020202020204" pitchFamily="34" charset="0"/>
            </a:endParaRPr>
          </a:p>
        </p:txBody>
      </p:sp>
      <p:sp>
        <p:nvSpPr>
          <p:cNvPr id="36" name="TextBox 29">
            <a:extLst>
              <a:ext uri="{FF2B5EF4-FFF2-40B4-BE49-F238E27FC236}">
                <a16:creationId xmlns:a16="http://schemas.microsoft.com/office/drawing/2014/main" xmlns="" id="{EB053C33-ABFF-B649-A87B-A93B19F203D3}"/>
              </a:ext>
            </a:extLst>
          </p:cNvPr>
          <p:cNvSpPr txBox="1"/>
          <p:nvPr/>
        </p:nvSpPr>
        <p:spPr>
          <a:xfrm>
            <a:off x="7713552" y="1983939"/>
            <a:ext cx="2070253" cy="461665"/>
          </a:xfrm>
          <a:prstGeom prst="rect">
            <a:avLst/>
          </a:prstGeom>
          <a:noFill/>
        </p:spPr>
        <p:txBody>
          <a:bodyPr wrap="square" rtlCol="0">
            <a:spAutoFit/>
          </a:bodyPr>
          <a:lstStyle/>
          <a:p>
            <a:pPr algn="ctr"/>
            <a:r>
              <a:rPr lang="en-US" sz="1200" dirty="0" smtClean="0">
                <a:solidFill>
                  <a:srgbClr val="FFC000"/>
                </a:solidFill>
                <a:latin typeface="Arial" panose="020B0604020202020204" pitchFamily="34" charset="0"/>
                <a:cs typeface="Arial" panose="020B0604020202020204" pitchFamily="34" charset="0"/>
              </a:rPr>
              <a:t>Mejora en </a:t>
            </a:r>
          </a:p>
          <a:p>
            <a:pPr algn="ctr"/>
            <a:r>
              <a:rPr lang="en-US" sz="1200" dirty="0" smtClean="0">
                <a:solidFill>
                  <a:srgbClr val="FFC000"/>
                </a:solidFill>
                <a:latin typeface="Arial" panose="020B0604020202020204" pitchFamily="34" charset="0"/>
                <a:cs typeface="Arial" panose="020B0604020202020204" pitchFamily="34" charset="0"/>
              </a:rPr>
              <a:t>la comunicación</a:t>
            </a:r>
            <a:endParaRPr lang="en-US" sz="1200" dirty="0">
              <a:solidFill>
                <a:srgbClr val="FFC000"/>
              </a:solidFill>
              <a:latin typeface="Arial" panose="020B0604020202020204" pitchFamily="34" charset="0"/>
              <a:cs typeface="Arial" panose="020B0604020202020204" pitchFamily="34" charset="0"/>
            </a:endParaRPr>
          </a:p>
        </p:txBody>
      </p:sp>
      <p:sp>
        <p:nvSpPr>
          <p:cNvPr id="37" name="TextBox 29">
            <a:extLst>
              <a:ext uri="{FF2B5EF4-FFF2-40B4-BE49-F238E27FC236}">
                <a16:creationId xmlns:a16="http://schemas.microsoft.com/office/drawing/2014/main" xmlns="" id="{EB053C33-ABFF-B649-A87B-A93B19F203D3}"/>
              </a:ext>
            </a:extLst>
          </p:cNvPr>
          <p:cNvSpPr txBox="1"/>
          <p:nvPr/>
        </p:nvSpPr>
        <p:spPr>
          <a:xfrm>
            <a:off x="7105029" y="4699954"/>
            <a:ext cx="1839785" cy="461665"/>
          </a:xfrm>
          <a:prstGeom prst="rect">
            <a:avLst/>
          </a:prstGeom>
          <a:noFill/>
        </p:spPr>
        <p:txBody>
          <a:bodyPr wrap="square" rtlCol="0">
            <a:spAutoFit/>
          </a:bodyPr>
          <a:lstStyle/>
          <a:p>
            <a:pPr algn="ctr"/>
            <a:r>
              <a:rPr lang="en-US" sz="1200" dirty="0" smtClean="0">
                <a:solidFill>
                  <a:srgbClr val="FFC000"/>
                </a:solidFill>
                <a:latin typeface="Arial" panose="020B0604020202020204" pitchFamily="34" charset="0"/>
                <a:cs typeface="Arial" panose="020B0604020202020204" pitchFamily="34" charset="0"/>
              </a:rPr>
              <a:t>Falta de </a:t>
            </a:r>
          </a:p>
          <a:p>
            <a:pPr algn="ctr"/>
            <a:r>
              <a:rPr lang="en-US" sz="1200" dirty="0" smtClean="0">
                <a:solidFill>
                  <a:srgbClr val="FFC000"/>
                </a:solidFill>
                <a:latin typeface="Arial" panose="020B0604020202020204" pitchFamily="34" charset="0"/>
                <a:cs typeface="Arial" panose="020B0604020202020204" pitchFamily="34" charset="0"/>
              </a:rPr>
              <a:t>automatización</a:t>
            </a:r>
            <a:endParaRPr lang="en-US" sz="1200" dirty="0">
              <a:solidFill>
                <a:srgbClr val="FFC000"/>
              </a:solidFill>
              <a:latin typeface="Arial" panose="020B0604020202020204" pitchFamily="34" charset="0"/>
              <a:cs typeface="Arial" panose="020B0604020202020204" pitchFamily="34" charset="0"/>
            </a:endParaRPr>
          </a:p>
        </p:txBody>
      </p:sp>
      <p:sp>
        <p:nvSpPr>
          <p:cNvPr id="38" name="TextBox 29">
            <a:extLst>
              <a:ext uri="{FF2B5EF4-FFF2-40B4-BE49-F238E27FC236}">
                <a16:creationId xmlns:a16="http://schemas.microsoft.com/office/drawing/2014/main" xmlns="" id="{EB053C33-ABFF-B649-A87B-A93B19F203D3}"/>
              </a:ext>
            </a:extLst>
          </p:cNvPr>
          <p:cNvSpPr txBox="1"/>
          <p:nvPr/>
        </p:nvSpPr>
        <p:spPr>
          <a:xfrm>
            <a:off x="6194765" y="2300416"/>
            <a:ext cx="1839785" cy="461665"/>
          </a:xfrm>
          <a:prstGeom prst="rect">
            <a:avLst/>
          </a:prstGeom>
          <a:noFill/>
        </p:spPr>
        <p:txBody>
          <a:bodyPr wrap="square" rtlCol="0">
            <a:spAutoFit/>
          </a:bodyPr>
          <a:lstStyle/>
          <a:p>
            <a:pPr algn="ctr"/>
            <a:r>
              <a:rPr lang="en-US" sz="1200" dirty="0" smtClean="0">
                <a:solidFill>
                  <a:srgbClr val="FFC000"/>
                </a:solidFill>
                <a:latin typeface="Arial" panose="020B0604020202020204" pitchFamily="34" charset="0"/>
                <a:cs typeface="Arial" panose="020B0604020202020204" pitchFamily="34" charset="0"/>
              </a:rPr>
              <a:t>Ajustes </a:t>
            </a:r>
          </a:p>
          <a:p>
            <a:pPr algn="ctr"/>
            <a:r>
              <a:rPr lang="en-US" sz="1200" dirty="0" smtClean="0">
                <a:solidFill>
                  <a:srgbClr val="FFC000"/>
                </a:solidFill>
                <a:latin typeface="Arial" panose="020B0604020202020204" pitchFamily="34" charset="0"/>
                <a:cs typeface="Arial" panose="020B0604020202020204" pitchFamily="34" charset="0"/>
              </a:rPr>
              <a:t>al proceso</a:t>
            </a:r>
            <a:endParaRPr lang="en-US" sz="1200" dirty="0">
              <a:solidFill>
                <a:srgbClr val="FFC000"/>
              </a:solidFill>
              <a:latin typeface="Arial" panose="020B0604020202020204" pitchFamily="34" charset="0"/>
              <a:cs typeface="Arial" panose="020B0604020202020204" pitchFamily="34" charset="0"/>
            </a:endParaRPr>
          </a:p>
        </p:txBody>
      </p:sp>
      <p:sp>
        <p:nvSpPr>
          <p:cNvPr id="39" name="TextBox 29">
            <a:extLst>
              <a:ext uri="{FF2B5EF4-FFF2-40B4-BE49-F238E27FC236}">
                <a16:creationId xmlns:a16="http://schemas.microsoft.com/office/drawing/2014/main" xmlns="" id="{EB053C33-ABFF-B649-A87B-A93B19F203D3}"/>
              </a:ext>
            </a:extLst>
          </p:cNvPr>
          <p:cNvSpPr txBox="1"/>
          <p:nvPr/>
        </p:nvSpPr>
        <p:spPr>
          <a:xfrm>
            <a:off x="5236218" y="4316757"/>
            <a:ext cx="1839785" cy="461665"/>
          </a:xfrm>
          <a:prstGeom prst="rect">
            <a:avLst/>
          </a:prstGeom>
          <a:noFill/>
        </p:spPr>
        <p:txBody>
          <a:bodyPr wrap="square" rtlCol="0">
            <a:spAutoFit/>
          </a:bodyPr>
          <a:lstStyle/>
          <a:p>
            <a:pPr algn="ctr"/>
            <a:r>
              <a:rPr lang="en-US" sz="1200" dirty="0" smtClean="0">
                <a:solidFill>
                  <a:srgbClr val="FFC000"/>
                </a:solidFill>
                <a:latin typeface="Arial" panose="020B0604020202020204" pitchFamily="34" charset="0"/>
                <a:cs typeface="Arial" panose="020B0604020202020204" pitchFamily="34" charset="0"/>
              </a:rPr>
              <a:t>Falta de </a:t>
            </a:r>
          </a:p>
          <a:p>
            <a:pPr algn="ctr"/>
            <a:r>
              <a:rPr lang="en-US" sz="1200" dirty="0" smtClean="0">
                <a:solidFill>
                  <a:srgbClr val="FFC000"/>
                </a:solidFill>
                <a:latin typeface="Arial" panose="020B0604020202020204" pitchFamily="34" charset="0"/>
                <a:cs typeface="Arial" panose="020B0604020202020204" pitchFamily="34" charset="0"/>
              </a:rPr>
              <a:t>beneficios</a:t>
            </a:r>
            <a:endParaRPr lang="en-US" sz="12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7799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xmlns="" id="{AACE337A-CE30-C249-A4D3-1DBE860661E9}"/>
              </a:ext>
            </a:extLst>
          </p:cNvPr>
          <p:cNvSpPr txBox="1"/>
          <p:nvPr/>
        </p:nvSpPr>
        <p:spPr>
          <a:xfrm>
            <a:off x="647279" y="2285310"/>
            <a:ext cx="2667686" cy="523220"/>
          </a:xfrm>
          <a:prstGeom prst="rect">
            <a:avLst/>
          </a:prstGeom>
          <a:noFill/>
        </p:spPr>
        <p:txBody>
          <a:bodyPr wrap="square" rtlCol="0">
            <a:spAutoFit/>
          </a:bodyPr>
          <a:lstStyle/>
          <a:p>
            <a:r>
              <a:rPr lang="en-US" sz="2800" dirty="0" smtClean="0">
                <a:solidFill>
                  <a:srgbClr val="FFC000"/>
                </a:solidFill>
                <a:latin typeface="Arial" panose="020B0604020202020204" pitchFamily="34" charset="0"/>
                <a:cs typeface="Arial" panose="020B0604020202020204" pitchFamily="34" charset="0"/>
              </a:rPr>
              <a:t>2) </a:t>
            </a:r>
            <a:r>
              <a:rPr lang="en-US" sz="2800" dirty="0" err="1" smtClean="0">
                <a:solidFill>
                  <a:srgbClr val="FFC000"/>
                </a:solidFill>
                <a:latin typeface="Arial" panose="020B0604020202020204" pitchFamily="34" charset="0"/>
                <a:cs typeface="Arial" panose="020B0604020202020204" pitchFamily="34" charset="0"/>
              </a:rPr>
              <a:t>Árbol</a:t>
            </a:r>
            <a:r>
              <a:rPr lang="en-US" sz="2800" dirty="0" smtClean="0">
                <a:solidFill>
                  <a:srgbClr val="FFC000"/>
                </a:solidFill>
                <a:latin typeface="Arial" panose="020B0604020202020204" pitchFamily="34" charset="0"/>
                <a:cs typeface="Arial" panose="020B0604020202020204" pitchFamily="34" charset="0"/>
              </a:rPr>
              <a:t> </a:t>
            </a:r>
            <a:r>
              <a:rPr lang="en-US" sz="2800" dirty="0" err="1">
                <a:solidFill>
                  <a:srgbClr val="FFC000"/>
                </a:solidFill>
                <a:latin typeface="Arial" panose="020B0604020202020204" pitchFamily="34" charset="0"/>
                <a:cs typeface="Arial" panose="020B0604020202020204" pitchFamily="34" charset="0"/>
              </a:rPr>
              <a:t>lógico</a:t>
            </a:r>
            <a:endParaRPr lang="en-US" sz="2800" dirty="0">
              <a:solidFill>
                <a:srgbClr val="FFC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24FF19E2-09D2-3840-8601-D3767BE9BADF}"/>
              </a:ext>
            </a:extLst>
          </p:cNvPr>
          <p:cNvSpPr txBox="1"/>
          <p:nvPr/>
        </p:nvSpPr>
        <p:spPr>
          <a:xfrm>
            <a:off x="596479" y="3124485"/>
            <a:ext cx="2718486" cy="400110"/>
          </a:xfrm>
          <a:prstGeom prst="rect">
            <a:avLst/>
          </a:prstGeom>
          <a:noFill/>
        </p:spPr>
        <p:txBody>
          <a:bodyPr wrap="square" rtlCol="0">
            <a:spAutoFit/>
          </a:bodyPr>
          <a:lstStyle/>
          <a:p>
            <a:r>
              <a:rPr lang="en-US" sz="2000" spc="300" dirty="0">
                <a:solidFill>
                  <a:schemeClr val="bg1">
                    <a:lumMod val="85000"/>
                  </a:schemeClr>
                </a:solidFill>
                <a:latin typeface="Arial" panose="020B0604020202020204" pitchFamily="34" charset="0"/>
                <a:cs typeface="Arial" panose="020B0604020202020204" pitchFamily="34" charset="0"/>
              </a:rPr>
              <a:t>¿PARA QUÉ?</a:t>
            </a:r>
          </a:p>
        </p:txBody>
      </p:sp>
      <p:sp>
        <p:nvSpPr>
          <p:cNvPr id="30" name="TextBox 29">
            <a:extLst>
              <a:ext uri="{FF2B5EF4-FFF2-40B4-BE49-F238E27FC236}">
                <a16:creationId xmlns:a16="http://schemas.microsoft.com/office/drawing/2014/main" xmlns="" id="{EB053C33-ABFF-B649-A87B-A93B19F203D3}"/>
              </a:ext>
            </a:extLst>
          </p:cNvPr>
          <p:cNvSpPr txBox="1"/>
          <p:nvPr/>
        </p:nvSpPr>
        <p:spPr>
          <a:xfrm>
            <a:off x="609179" y="3644591"/>
            <a:ext cx="3040376"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Para confirmar las causas raíz que se cree, originan </a:t>
            </a:r>
            <a:r>
              <a:rPr lang="en-US" sz="1600" dirty="0" smtClean="0">
                <a:solidFill>
                  <a:schemeClr val="bg1"/>
                </a:solidFill>
                <a:latin typeface="Arial" panose="020B0604020202020204" pitchFamily="34" charset="0"/>
                <a:cs typeface="Arial" panose="020B0604020202020204" pitchFamily="34" charset="0"/>
              </a:rPr>
              <a:t>la falta </a:t>
            </a:r>
          </a:p>
          <a:p>
            <a:r>
              <a:rPr lang="en-US" sz="1600" dirty="0" smtClean="0">
                <a:solidFill>
                  <a:schemeClr val="bg1"/>
                </a:solidFill>
                <a:latin typeface="Arial" panose="020B0604020202020204" pitchFamily="34" charset="0"/>
                <a:cs typeface="Arial" panose="020B0604020202020204" pitchFamily="34" charset="0"/>
              </a:rPr>
              <a:t>de renovación de pólizas. </a:t>
            </a:r>
            <a:endParaRPr lang="en-US" sz="1600" dirty="0">
              <a:solidFill>
                <a:schemeClr val="bg1"/>
              </a:solidFill>
              <a:latin typeface="Arial" panose="020B0604020202020204" pitchFamily="34" charset="0"/>
              <a:cs typeface="Arial" panose="020B0604020202020204" pitchFamily="34" charset="0"/>
            </a:endParaRPr>
          </a:p>
        </p:txBody>
      </p:sp>
      <p:sp>
        <p:nvSpPr>
          <p:cNvPr id="13" name="TextBox 18">
            <a:extLst>
              <a:ext uri="{FF2B5EF4-FFF2-40B4-BE49-F238E27FC236}">
                <a16:creationId xmlns:a16="http://schemas.microsoft.com/office/drawing/2014/main" xmlns="" id="{3DF1D157-DBD6-0C41-BAF0-7A7ADC47F1CC}"/>
              </a:ext>
            </a:extLst>
          </p:cNvPr>
          <p:cNvSpPr txBox="1"/>
          <p:nvPr/>
        </p:nvSpPr>
        <p:spPr>
          <a:xfrm>
            <a:off x="1678428" y="505628"/>
            <a:ext cx="6193288"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HERRAMIENTAS DE ANÁLISIS</a:t>
            </a:r>
          </a:p>
        </p:txBody>
      </p:sp>
      <p:pic>
        <p:nvPicPr>
          <p:cNvPr id="15" name="Picture 14" descr="A close up of a sign&#10;&#10;Description automatically generated">
            <a:extLst>
              <a:ext uri="{FF2B5EF4-FFF2-40B4-BE49-F238E27FC236}">
                <a16:creationId xmlns:a16="http://schemas.microsoft.com/office/drawing/2014/main" xmlns="" id="{E7CA3128-3C3B-C542-B7CA-F2C0C2EF5C21}"/>
              </a:ext>
            </a:extLst>
          </p:cNvPr>
          <p:cNvPicPr>
            <a:picLocks noChangeAspect="1"/>
          </p:cNvPicPr>
          <p:nvPr/>
        </p:nvPicPr>
        <p:blipFill>
          <a:blip r:embed="rId2">
            <a:duotone>
              <a:schemeClr val="bg2">
                <a:shade val="45000"/>
                <a:satMod val="135000"/>
              </a:schemeClr>
              <a:prstClr val="white"/>
            </a:duotone>
          </a:blip>
          <a:stretch>
            <a:fillRect/>
          </a:stretch>
        </p:blipFill>
        <p:spPr>
          <a:xfrm>
            <a:off x="656634" y="404146"/>
            <a:ext cx="912085" cy="912085"/>
          </a:xfrm>
          <a:prstGeom prst="rect">
            <a:avLst/>
          </a:prstGeom>
        </p:spPr>
      </p:pic>
      <p:pic>
        <p:nvPicPr>
          <p:cNvPr id="14"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pic>
        <p:nvPicPr>
          <p:cNvPr id="7169" name="Picture 1"/>
          <p:cNvPicPr>
            <a:picLocks noChangeAspect="1" noChangeArrowheads="1"/>
          </p:cNvPicPr>
          <p:nvPr/>
        </p:nvPicPr>
        <p:blipFill>
          <a:blip r:embed="rId4"/>
          <a:srcRect/>
          <a:stretch>
            <a:fillRect/>
          </a:stretch>
        </p:blipFill>
        <p:spPr bwMode="auto">
          <a:xfrm>
            <a:off x="3772659" y="2132910"/>
            <a:ext cx="8034819" cy="3269434"/>
          </a:xfrm>
          <a:prstGeom prst="rect">
            <a:avLst/>
          </a:prstGeom>
          <a:noFill/>
          <a:ln w="9525">
            <a:noFill/>
            <a:miter lim="800000"/>
            <a:headEnd/>
            <a:tailEnd/>
          </a:ln>
          <a:effectLst/>
        </p:spPr>
      </p:pic>
    </p:spTree>
    <p:extLst>
      <p:ext uri="{BB962C8B-B14F-4D97-AF65-F5344CB8AC3E}">
        <p14:creationId xmlns:p14="http://schemas.microsoft.com/office/powerpoint/2010/main" xmlns="" val="102156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xmlns="" id="{D444505D-3A76-0A46-9829-3F841D9C4711}"/>
              </a:ext>
            </a:extLst>
          </p:cNvPr>
          <p:cNvSpPr txBox="1"/>
          <p:nvPr/>
        </p:nvSpPr>
        <p:spPr>
          <a:xfrm>
            <a:off x="954368" y="2758073"/>
            <a:ext cx="3120007" cy="584775"/>
          </a:xfrm>
          <a:prstGeom prst="rect">
            <a:avLst/>
          </a:prstGeom>
          <a:noFill/>
        </p:spPr>
        <p:txBody>
          <a:bodyPr wrap="square" rtlCol="0">
            <a:spAutoFit/>
          </a:bodyPr>
          <a:lstStyle/>
          <a:p>
            <a:r>
              <a:rPr lang="en-US" sz="1600" spc="300" dirty="0" smtClean="0">
                <a:solidFill>
                  <a:srgbClr val="FFC000"/>
                </a:solidFill>
                <a:latin typeface="Arial" panose="020B0604020202020204" pitchFamily="34" charset="0"/>
                <a:cs typeface="Arial" panose="020B0604020202020204" pitchFamily="34" charset="0"/>
              </a:rPr>
              <a:t>FALTA DE COMUNICACIÓN</a:t>
            </a:r>
            <a:endParaRPr lang="en-US" sz="1600" spc="300" dirty="0">
              <a:solidFill>
                <a:srgbClr val="FFC00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D6D29370-F2AF-3640-B15E-2DEF1C2D8B14}"/>
              </a:ext>
            </a:extLst>
          </p:cNvPr>
          <p:cNvCxnSpPr/>
          <p:nvPr/>
        </p:nvCxnSpPr>
        <p:spPr>
          <a:xfrm>
            <a:off x="4279363" y="2758073"/>
            <a:ext cx="0" cy="84993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5">
            <a:extLst>
              <a:ext uri="{FF2B5EF4-FFF2-40B4-BE49-F238E27FC236}">
                <a16:creationId xmlns:a16="http://schemas.microsoft.com/office/drawing/2014/main" xmlns="" id="{AACE337A-CE30-C249-A4D3-1DBE860661E9}"/>
              </a:ext>
            </a:extLst>
          </p:cNvPr>
          <p:cNvSpPr txBox="1"/>
          <p:nvPr/>
        </p:nvSpPr>
        <p:spPr>
          <a:xfrm>
            <a:off x="1041401" y="1489634"/>
            <a:ext cx="10151540" cy="1200329"/>
          </a:xfrm>
          <a:prstGeom prst="rect">
            <a:avLst/>
          </a:prstGeom>
          <a:noFill/>
        </p:spPr>
        <p:txBody>
          <a:bodyPr wrap="square" rtlCol="0">
            <a:spAutoFit/>
          </a:bodyPr>
          <a:lstStyle/>
          <a:p>
            <a:pPr>
              <a:lnSpc>
                <a:spcPct val="150000"/>
              </a:lnSpc>
            </a:pPr>
            <a:r>
              <a:rPr lang="es-ES" sz="1600" dirty="0">
                <a:solidFill>
                  <a:schemeClr val="bg1"/>
                </a:solidFill>
                <a:latin typeface="Arial"/>
                <a:cs typeface="Arial"/>
              </a:rPr>
              <a:t>En </a:t>
            </a:r>
            <a:r>
              <a:rPr lang="es-ES" sz="1600" dirty="0" smtClean="0">
                <a:solidFill>
                  <a:schemeClr val="bg1"/>
                </a:solidFill>
                <a:latin typeface="Arial"/>
                <a:cs typeface="Arial"/>
              </a:rPr>
              <a:t>conclusión, y basándonos en los estudios con las </a:t>
            </a:r>
            <a:r>
              <a:rPr lang="es-ES" sz="1600" dirty="0">
                <a:solidFill>
                  <a:schemeClr val="bg1"/>
                </a:solidFill>
                <a:latin typeface="Arial"/>
                <a:cs typeface="Arial"/>
              </a:rPr>
              <a:t>metodologías Árbol Lógico y </a:t>
            </a:r>
            <a:r>
              <a:rPr lang="es-ES" sz="1600" dirty="0" smtClean="0">
                <a:solidFill>
                  <a:schemeClr val="bg1"/>
                </a:solidFill>
                <a:latin typeface="Arial"/>
                <a:cs typeface="Arial"/>
              </a:rPr>
              <a:t>Diagrama de </a:t>
            </a:r>
            <a:r>
              <a:rPr lang="es-ES" sz="1600" dirty="0" err="1" smtClean="0">
                <a:solidFill>
                  <a:schemeClr val="bg1"/>
                </a:solidFill>
                <a:latin typeface="Arial"/>
                <a:cs typeface="Arial"/>
              </a:rPr>
              <a:t>fishbone</a:t>
            </a:r>
            <a:r>
              <a:rPr lang="es-ES" sz="1600" dirty="0" smtClean="0">
                <a:solidFill>
                  <a:schemeClr val="bg1"/>
                </a:solidFill>
                <a:latin typeface="Arial"/>
                <a:cs typeface="Arial"/>
              </a:rPr>
              <a:t>, </a:t>
            </a:r>
            <a:r>
              <a:rPr lang="es-ES" sz="1600" dirty="0">
                <a:solidFill>
                  <a:schemeClr val="bg1"/>
                </a:solidFill>
                <a:latin typeface="Arial"/>
                <a:cs typeface="Arial"/>
              </a:rPr>
              <a:t>concluimos que nos </a:t>
            </a:r>
            <a:r>
              <a:rPr lang="es-ES" sz="1600" b="1" dirty="0">
                <a:solidFill>
                  <a:schemeClr val="bg1"/>
                </a:solidFill>
                <a:latin typeface="Arial"/>
                <a:cs typeface="Arial"/>
              </a:rPr>
              <a:t>debemos enfocar en los temas siguientes:</a:t>
            </a:r>
          </a:p>
          <a:p>
            <a:pPr>
              <a:lnSpc>
                <a:spcPct val="150000"/>
              </a:lnSpc>
            </a:pPr>
            <a:endParaRPr lang="en-US" sz="1600" dirty="0">
              <a:solidFill>
                <a:schemeClr val="bg1"/>
              </a:solidFill>
              <a:latin typeface="Arial"/>
              <a:cs typeface="Arial"/>
            </a:endParaRPr>
          </a:p>
        </p:txBody>
      </p:sp>
      <p:sp>
        <p:nvSpPr>
          <p:cNvPr id="20" name="TextBox 10">
            <a:extLst>
              <a:ext uri="{FF2B5EF4-FFF2-40B4-BE49-F238E27FC236}">
                <a16:creationId xmlns:a16="http://schemas.microsoft.com/office/drawing/2014/main" xmlns="" id="{D444505D-3A76-0A46-9829-3F841D9C4711}"/>
              </a:ext>
            </a:extLst>
          </p:cNvPr>
          <p:cNvSpPr txBox="1"/>
          <p:nvPr/>
        </p:nvSpPr>
        <p:spPr>
          <a:xfrm>
            <a:off x="4575849" y="2758073"/>
            <a:ext cx="2818708" cy="338554"/>
          </a:xfrm>
          <a:prstGeom prst="rect">
            <a:avLst/>
          </a:prstGeom>
          <a:noFill/>
        </p:spPr>
        <p:txBody>
          <a:bodyPr wrap="square" rtlCol="0">
            <a:spAutoFit/>
          </a:bodyPr>
          <a:lstStyle/>
          <a:p>
            <a:r>
              <a:rPr lang="en-US" sz="1600" spc="300" dirty="0" smtClean="0">
                <a:solidFill>
                  <a:srgbClr val="FFC000"/>
                </a:solidFill>
                <a:latin typeface="Arial" panose="020B0604020202020204" pitchFamily="34" charset="0"/>
                <a:cs typeface="Arial" panose="020B0604020202020204" pitchFamily="34" charset="0"/>
              </a:rPr>
              <a:t>AUTOMATIZACIÓN</a:t>
            </a:r>
            <a:endParaRPr lang="en-US" sz="1600" spc="300" dirty="0">
              <a:solidFill>
                <a:srgbClr val="FFC000"/>
              </a:solidFill>
              <a:latin typeface="Arial" panose="020B0604020202020204" pitchFamily="34" charset="0"/>
              <a:cs typeface="Arial" panose="020B0604020202020204" pitchFamily="34" charset="0"/>
            </a:endParaRPr>
          </a:p>
        </p:txBody>
      </p:sp>
      <p:cxnSp>
        <p:nvCxnSpPr>
          <p:cNvPr id="21" name="Straight Connector 8">
            <a:extLst>
              <a:ext uri="{FF2B5EF4-FFF2-40B4-BE49-F238E27FC236}">
                <a16:creationId xmlns:a16="http://schemas.microsoft.com/office/drawing/2014/main" xmlns="" id="{D6D29370-F2AF-3640-B15E-2DEF1C2D8B14}"/>
              </a:ext>
            </a:extLst>
          </p:cNvPr>
          <p:cNvCxnSpPr/>
          <p:nvPr/>
        </p:nvCxnSpPr>
        <p:spPr>
          <a:xfrm>
            <a:off x="7918507" y="2758073"/>
            <a:ext cx="0" cy="849939"/>
          </a:xfrm>
          <a:prstGeom prst="line">
            <a:avLst/>
          </a:prstGeom>
          <a:ln w="9525">
            <a:solidFill>
              <a:srgbClr val="93A299"/>
            </a:solidFill>
          </a:ln>
        </p:spPr>
        <p:style>
          <a:lnRef idx="1">
            <a:schemeClr val="accent1"/>
          </a:lnRef>
          <a:fillRef idx="0">
            <a:schemeClr val="accent1"/>
          </a:fillRef>
          <a:effectRef idx="0">
            <a:schemeClr val="accent1"/>
          </a:effectRef>
          <a:fontRef idx="minor">
            <a:schemeClr val="tx1"/>
          </a:fontRef>
        </p:style>
      </p:cxnSp>
      <p:sp>
        <p:nvSpPr>
          <p:cNvPr id="22" name="TextBox 10">
            <a:extLst>
              <a:ext uri="{FF2B5EF4-FFF2-40B4-BE49-F238E27FC236}">
                <a16:creationId xmlns:a16="http://schemas.microsoft.com/office/drawing/2014/main" xmlns="" id="{D444505D-3A76-0A46-9829-3F841D9C4711}"/>
              </a:ext>
            </a:extLst>
          </p:cNvPr>
          <p:cNvSpPr txBox="1"/>
          <p:nvPr/>
        </p:nvSpPr>
        <p:spPr>
          <a:xfrm>
            <a:off x="8184119" y="2758073"/>
            <a:ext cx="3214204" cy="338554"/>
          </a:xfrm>
          <a:prstGeom prst="rect">
            <a:avLst/>
          </a:prstGeom>
          <a:noFill/>
        </p:spPr>
        <p:txBody>
          <a:bodyPr wrap="square" rtlCol="0">
            <a:spAutoFit/>
          </a:bodyPr>
          <a:lstStyle/>
          <a:p>
            <a:r>
              <a:rPr lang="en-US" sz="1600" spc="300" dirty="0" smtClean="0">
                <a:solidFill>
                  <a:srgbClr val="FFC000"/>
                </a:solidFill>
                <a:latin typeface="Arial" panose="020B0604020202020204" pitchFamily="34" charset="0"/>
                <a:cs typeface="Arial" panose="020B0604020202020204" pitchFamily="34" charset="0"/>
              </a:rPr>
              <a:t>AJUSTES AL PROCESO</a:t>
            </a:r>
            <a:endParaRPr lang="en-US" sz="1600" spc="300" dirty="0">
              <a:solidFill>
                <a:srgbClr val="FFC000"/>
              </a:solidFill>
              <a:latin typeface="Arial" panose="020B0604020202020204" pitchFamily="34" charset="0"/>
              <a:cs typeface="Arial" panose="020B0604020202020204" pitchFamily="34" charset="0"/>
            </a:endParaRPr>
          </a:p>
        </p:txBody>
      </p:sp>
      <p:sp>
        <p:nvSpPr>
          <p:cNvPr id="16" name="TextBox 5">
            <a:extLst>
              <a:ext uri="{FF2B5EF4-FFF2-40B4-BE49-F238E27FC236}">
                <a16:creationId xmlns:a16="http://schemas.microsoft.com/office/drawing/2014/main" xmlns="" id="{AACE337A-CE30-C249-A4D3-1DBE860661E9}"/>
              </a:ext>
            </a:extLst>
          </p:cNvPr>
          <p:cNvSpPr txBox="1"/>
          <p:nvPr/>
        </p:nvSpPr>
        <p:spPr>
          <a:xfrm>
            <a:off x="1144481" y="3879112"/>
            <a:ext cx="2793776" cy="1323439"/>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Recordatorios onmicanal a los clientes.</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Asesoría y seguimiento por parte del personal.</a:t>
            </a:r>
            <a:endParaRPr lang="en-US" sz="1600" dirty="0">
              <a:solidFill>
                <a:schemeClr val="bg1"/>
              </a:solidFill>
              <a:latin typeface="Arial" panose="020B0604020202020204" pitchFamily="34" charset="0"/>
              <a:cs typeface="Arial" panose="020B0604020202020204" pitchFamily="34" charset="0"/>
            </a:endParaRPr>
          </a:p>
        </p:txBody>
      </p:sp>
      <p:sp>
        <p:nvSpPr>
          <p:cNvPr id="18" name="TextBox 5">
            <a:extLst>
              <a:ext uri="{FF2B5EF4-FFF2-40B4-BE49-F238E27FC236}">
                <a16:creationId xmlns:a16="http://schemas.microsoft.com/office/drawing/2014/main" xmlns="" id="{AACE337A-CE30-C249-A4D3-1DBE860661E9}"/>
              </a:ext>
            </a:extLst>
          </p:cNvPr>
          <p:cNvSpPr txBox="1"/>
          <p:nvPr/>
        </p:nvSpPr>
        <p:spPr>
          <a:xfrm>
            <a:off x="4693538" y="3879112"/>
            <a:ext cx="2932234" cy="1323439"/>
          </a:xfrm>
          <a:prstGeom prst="rect">
            <a:avLst/>
          </a:prstGeom>
          <a:noFill/>
        </p:spPr>
        <p:txBody>
          <a:bodyPr wrap="square" rtlCol="0">
            <a:spAutoFit/>
          </a:bodyPr>
          <a:lstStyle/>
          <a:p>
            <a:pPr>
              <a:buFontTx/>
              <a:buChar char="-"/>
            </a:pPr>
            <a:r>
              <a:rPr lang="en-US" sz="1600" dirty="0" err="1" smtClean="0">
                <a:solidFill>
                  <a:schemeClr val="bg1"/>
                </a:solidFill>
                <a:latin typeface="Arial" panose="020B0604020202020204" pitchFamily="34" charset="0"/>
                <a:cs typeface="Arial" panose="020B0604020202020204" pitchFamily="34" charset="0"/>
              </a:rPr>
              <a:t>Creación</a:t>
            </a:r>
            <a:r>
              <a:rPr lang="en-US" sz="1600" dirty="0" smtClean="0">
                <a:solidFill>
                  <a:schemeClr val="bg1"/>
                </a:solidFill>
                <a:latin typeface="Arial" panose="020B0604020202020204" pitchFamily="34" charset="0"/>
                <a:cs typeface="Arial" panose="020B0604020202020204" pitchFamily="34" charset="0"/>
              </a:rPr>
              <a:t> de un apartado en app BAZ </a:t>
            </a:r>
            <a:r>
              <a:rPr lang="en-US" sz="1600" smtClean="0">
                <a:solidFill>
                  <a:schemeClr val="bg1"/>
                </a:solidFill>
                <a:latin typeface="Arial" panose="020B0604020202020204" pitchFamily="34" charset="0"/>
                <a:cs typeface="Arial" panose="020B0604020202020204" pitchFamily="34" charset="0"/>
              </a:rPr>
              <a:t>o:</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Desarrollo de una aplicación para seguros de motos.</a:t>
            </a:r>
            <a:endParaRPr lang="en-US" sz="1600" dirty="0">
              <a:solidFill>
                <a:schemeClr val="bg1"/>
              </a:solidFill>
              <a:latin typeface="Arial" panose="020B0604020202020204" pitchFamily="34" charset="0"/>
              <a:cs typeface="Arial" panose="020B0604020202020204" pitchFamily="34" charset="0"/>
            </a:endParaRPr>
          </a:p>
        </p:txBody>
      </p:sp>
      <p:sp>
        <p:nvSpPr>
          <p:cNvPr id="23" name="TextBox 5">
            <a:extLst>
              <a:ext uri="{FF2B5EF4-FFF2-40B4-BE49-F238E27FC236}">
                <a16:creationId xmlns:a16="http://schemas.microsoft.com/office/drawing/2014/main" xmlns="" id="{AACE337A-CE30-C249-A4D3-1DBE860661E9}"/>
              </a:ext>
            </a:extLst>
          </p:cNvPr>
          <p:cNvSpPr txBox="1"/>
          <p:nvPr/>
        </p:nvSpPr>
        <p:spPr>
          <a:xfrm>
            <a:off x="8374232" y="3902060"/>
            <a:ext cx="2818709" cy="1323439"/>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Revisar tiempos, planes y beneficios para quienes revisan sus pólizas. </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Falta de </a:t>
            </a:r>
            <a:r>
              <a:rPr lang="en-US" sz="1600" dirty="0" smtClean="0">
                <a:solidFill>
                  <a:schemeClr val="bg1"/>
                </a:solidFill>
                <a:latin typeface="Arial" panose="020B0604020202020204" pitchFamily="34" charset="0"/>
                <a:cs typeface="Arial" panose="020B0604020202020204" pitchFamily="34" charset="0"/>
              </a:rPr>
              <a:t>mantenimiento.</a:t>
            </a:r>
            <a:endParaRPr lang="en-US" sz="1600" dirty="0">
              <a:solidFill>
                <a:schemeClr val="bg1"/>
              </a:solidFill>
              <a:latin typeface="Arial" panose="020B0604020202020204" pitchFamily="34" charset="0"/>
              <a:cs typeface="Arial" panose="020B0604020202020204" pitchFamily="34" charset="0"/>
            </a:endParaRPr>
          </a:p>
        </p:txBody>
      </p:sp>
      <p:sp>
        <p:nvSpPr>
          <p:cNvPr id="24" name="TextBox 18">
            <a:extLst>
              <a:ext uri="{FF2B5EF4-FFF2-40B4-BE49-F238E27FC236}">
                <a16:creationId xmlns:a16="http://schemas.microsoft.com/office/drawing/2014/main" xmlns="" id="{3DF1D157-DBD6-0C41-BAF0-7A7ADC47F1CC}"/>
              </a:ext>
            </a:extLst>
          </p:cNvPr>
          <p:cNvSpPr txBox="1"/>
          <p:nvPr/>
        </p:nvSpPr>
        <p:spPr>
          <a:xfrm>
            <a:off x="1700496" y="514759"/>
            <a:ext cx="5925276" cy="430887"/>
          </a:xfrm>
          <a:prstGeom prst="rect">
            <a:avLst/>
          </a:prstGeom>
          <a:noFill/>
        </p:spPr>
        <p:txBody>
          <a:bodyPr wrap="square" rtlCol="0">
            <a:spAutoFit/>
          </a:bodyPr>
          <a:lstStyle/>
          <a:p>
            <a:r>
              <a:rPr lang="en-US" sz="2200" spc="600" dirty="0">
                <a:solidFill>
                  <a:schemeClr val="bg1">
                    <a:lumMod val="95000"/>
                  </a:schemeClr>
                </a:solidFill>
                <a:latin typeface="Arial" panose="020B0604020202020204" pitchFamily="34" charset="0"/>
                <a:cs typeface="Arial" panose="020B0604020202020204" pitchFamily="34" charset="0"/>
              </a:rPr>
              <a:t>CAUSA O CAUSAS RAÍZ</a:t>
            </a:r>
          </a:p>
        </p:txBody>
      </p:sp>
      <p:pic>
        <p:nvPicPr>
          <p:cNvPr id="17" name="Picture 25" descr="A picture containing drawing&#10;&#10;Description automatically generated">
            <a:extLst>
              <a:ext uri="{FF2B5EF4-FFF2-40B4-BE49-F238E27FC236}">
                <a16:creationId xmlns:a16="http://schemas.microsoft.com/office/drawing/2014/main" xmlns="" id="{9A719C70-212B-9D4B-AD87-BBE5E735A3AB}"/>
              </a:ext>
            </a:extLst>
          </p:cNvPr>
          <p:cNvPicPr>
            <a:picLocks noChangeAspect="1"/>
          </p:cNvPicPr>
          <p:nvPr/>
        </p:nvPicPr>
        <p:blipFill>
          <a:blip r:embed="rId2">
            <a:duotone>
              <a:schemeClr val="bg2">
                <a:shade val="45000"/>
                <a:satMod val="135000"/>
              </a:schemeClr>
              <a:prstClr val="white"/>
            </a:duotone>
          </a:blip>
          <a:stretch>
            <a:fillRect/>
          </a:stretch>
        </p:blipFill>
        <p:spPr>
          <a:xfrm>
            <a:off x="626113" y="394428"/>
            <a:ext cx="912085" cy="912085"/>
          </a:xfrm>
          <a:prstGeom prst="rect">
            <a:avLst/>
          </a:prstGeom>
        </p:spPr>
      </p:pic>
      <p:pic>
        <p:nvPicPr>
          <p:cNvPr id="27" name="Picture 10">
            <a:extLst>
              <a:ext uri="{FF2B5EF4-FFF2-40B4-BE49-F238E27FC236}">
                <a16:creationId xmlns:a16="http://schemas.microsoft.com/office/drawing/2014/main" xmlns="" id="{7F57C1C9-BD44-C646-B2C6-72F877EF552C}"/>
              </a:ext>
            </a:extLst>
          </p:cNvPr>
          <p:cNvPicPr>
            <a:picLocks noChangeAspect="1"/>
          </p:cNvPicPr>
          <p:nvPr/>
        </p:nvPicPr>
        <p:blipFill>
          <a:blip r:embed="rId3">
            <a:lum bright="-40000"/>
          </a:blip>
          <a:stretch>
            <a:fillRect/>
          </a:stretch>
        </p:blipFill>
        <p:spPr>
          <a:xfrm>
            <a:off x="10076988" y="6123524"/>
            <a:ext cx="1730491" cy="216311"/>
          </a:xfrm>
          <a:prstGeom prst="rect">
            <a:avLst/>
          </a:prstGeom>
        </p:spPr>
      </p:pic>
    </p:spTree>
    <p:extLst>
      <p:ext uri="{BB962C8B-B14F-4D97-AF65-F5344CB8AC3E}">
        <p14:creationId xmlns:p14="http://schemas.microsoft.com/office/powerpoint/2010/main" xmlns="" val="74218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6338</TotalTime>
  <Words>658</Words>
  <Application>Microsoft Macintosh PowerPoint</Application>
  <PresentationFormat>Personalizado</PresentationFormat>
  <Paragraphs>101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Nizy Morales Perea</dc:creator>
  <cp:lastModifiedBy>gdiazmi</cp:lastModifiedBy>
  <cp:revision>148</cp:revision>
  <dcterms:created xsi:type="dcterms:W3CDTF">2020-08-26T00:31:14Z</dcterms:created>
  <dcterms:modified xsi:type="dcterms:W3CDTF">2022-11-03T22:29:15Z</dcterms:modified>
</cp:coreProperties>
</file>